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7"/>
  </p:notesMasterIdLst>
  <p:handoutMasterIdLst>
    <p:handoutMasterId r:id="rId8"/>
  </p:handoutMasterIdLst>
  <p:sldIdLst>
    <p:sldId id="274" r:id="rId2"/>
    <p:sldId id="287" r:id="rId3"/>
    <p:sldId id="289" r:id="rId4"/>
    <p:sldId id="291" r:id="rId5"/>
    <p:sldId id="295" r:id="rId6"/>
  </p:sldIdLst>
  <p:sldSz cx="9144000" cy="6858000" type="screen4x3"/>
  <p:notesSz cx="7102475" cy="93884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QUIAN" initials="C" lastIdx="0" clrIdx="0">
    <p:extLst>
      <p:ext uri="{19B8F6BF-5375-455C-9EA6-DF929625EA0E}">
        <p15:presenceInfo xmlns:p15="http://schemas.microsoft.com/office/powerpoint/2012/main" userId="CINDY-QU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ACA8"/>
    <a:srgbClr val="D7B527"/>
    <a:srgbClr val="FF9966"/>
    <a:srgbClr val="D0EBB3"/>
    <a:srgbClr val="E6E28A"/>
    <a:srgbClr val="CC6600"/>
    <a:srgbClr val="CCFFFF"/>
    <a:srgbClr val="D9D24F"/>
    <a:srgbClr val="0000FF"/>
    <a:srgbClr val="F339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9" autoAdjust="0"/>
    <p:restoredTop sz="94291" autoAdjust="0"/>
  </p:normalViewPr>
  <p:slideViewPr>
    <p:cSldViewPr>
      <p:cViewPr varScale="1">
        <p:scale>
          <a:sx n="81" d="100"/>
          <a:sy n="81" d="100"/>
        </p:scale>
        <p:origin x="1830" y="96"/>
      </p:cViewPr>
      <p:guideLst/>
    </p:cSldViewPr>
  </p:slideViewPr>
  <p:notesTextViewPr>
    <p:cViewPr>
      <p:scale>
        <a:sx n="100" d="100"/>
        <a:sy n="100" d="100"/>
      </p:scale>
      <p:origin x="0" y="0"/>
    </p:cViewPr>
  </p:notesTextViewPr>
  <p:notesViewPr>
    <p:cSldViewPr>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DFF347E-4F3D-457C-AEBB-D6573723EB75}"/>
              </a:ext>
            </a:extLst>
          </p:cNvPr>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s-MX" dirty="0"/>
          </a:p>
        </p:txBody>
      </p:sp>
      <p:sp>
        <p:nvSpPr>
          <p:cNvPr id="3" name="Marcador de fecha 2">
            <a:extLst>
              <a:ext uri="{FF2B5EF4-FFF2-40B4-BE49-F238E27FC236}">
                <a16:creationId xmlns:a16="http://schemas.microsoft.com/office/drawing/2014/main" id="{45C94626-83F7-4E16-88D1-E3E0E1293279}"/>
              </a:ext>
            </a:extLst>
          </p:cNvPr>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5254DA91-B654-47EF-9CE8-571B26CED3D9}" type="datetimeFigureOut">
              <a:rPr lang="es-MX" smtClean="0"/>
              <a:t>15/10/2024</a:t>
            </a:fld>
            <a:endParaRPr lang="es-MX" dirty="0"/>
          </a:p>
        </p:txBody>
      </p:sp>
      <p:sp>
        <p:nvSpPr>
          <p:cNvPr id="4" name="Marcador de pie de página 3">
            <a:extLst>
              <a:ext uri="{FF2B5EF4-FFF2-40B4-BE49-F238E27FC236}">
                <a16:creationId xmlns:a16="http://schemas.microsoft.com/office/drawing/2014/main" id="{0D11013F-6277-432B-A803-D9C69CBA0AB8}"/>
              </a:ext>
            </a:extLst>
          </p:cNvPr>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es-MX" dirty="0"/>
          </a:p>
        </p:txBody>
      </p:sp>
      <p:sp>
        <p:nvSpPr>
          <p:cNvPr id="5" name="Marcador de número de diapositiva 4">
            <a:extLst>
              <a:ext uri="{FF2B5EF4-FFF2-40B4-BE49-F238E27FC236}">
                <a16:creationId xmlns:a16="http://schemas.microsoft.com/office/drawing/2014/main" id="{62196D77-60A0-492C-B912-91FF1F7D9F2B}"/>
              </a:ext>
            </a:extLst>
          </p:cNvPr>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8A207CFB-7C45-4C74-A421-DF9C139A90BB}" type="slidenum">
              <a:rPr lang="es-MX" smtClean="0"/>
              <a:t>‹Nº›</a:t>
            </a:fld>
            <a:endParaRPr lang="es-MX" dirty="0"/>
          </a:p>
        </p:txBody>
      </p:sp>
    </p:spTree>
    <p:extLst>
      <p:ext uri="{BB962C8B-B14F-4D97-AF65-F5344CB8AC3E}">
        <p14:creationId xmlns:p14="http://schemas.microsoft.com/office/powerpoint/2010/main" val="2711467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s-ES" dirty="0"/>
          </a:p>
        </p:txBody>
      </p:sp>
      <p:sp>
        <p:nvSpPr>
          <p:cNvPr id="3" name="Marcador de fecha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DECDEB52-9FF5-4DF1-8323-FD73A6C2DC25}" type="datetimeFigureOut">
              <a:rPr lang="es-ES" smtClean="0"/>
              <a:t>15/10/2024</a:t>
            </a:fld>
            <a:endParaRPr lang="es-ES" dirty="0"/>
          </a:p>
        </p:txBody>
      </p:sp>
      <p:sp>
        <p:nvSpPr>
          <p:cNvPr id="4" name="Marcador de imagen de diapositiva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1" tIns="47111" rIns="94221" bIns="47111" rtlCol="0" anchor="ctr"/>
          <a:lstStyle/>
          <a:p>
            <a:endParaRPr lang="es-ES" dirty="0"/>
          </a:p>
        </p:txBody>
      </p:sp>
      <p:sp>
        <p:nvSpPr>
          <p:cNvPr id="5" name="Marcador de notas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585F982F-98E4-43DF-A619-963F94F1DC18}" type="slidenum">
              <a:rPr lang="es-ES" smtClean="0"/>
              <a:t>‹Nº›</a:t>
            </a:fld>
            <a:endParaRPr lang="es-ES" dirty="0"/>
          </a:p>
        </p:txBody>
      </p:sp>
    </p:spTree>
    <p:extLst>
      <p:ext uri="{BB962C8B-B14F-4D97-AF65-F5344CB8AC3E}">
        <p14:creationId xmlns:p14="http://schemas.microsoft.com/office/powerpoint/2010/main" val="207748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7A847CFC-816F-41D0-AAC0-9BF4FEBC753E}" type="datetimeFigureOut">
              <a:rPr lang="es-ES" smtClean="0"/>
              <a:t>15/10/2024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26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15/10/2024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316364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15/10/2024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15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1B247F5-3ACE-4B99-8D45-E5DF12E0D26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6598" r="6598"/>
          <a:stretch/>
        </p:blipFill>
        <p:spPr>
          <a:xfrm>
            <a:off x="-1" y="-32792"/>
            <a:ext cx="9144001" cy="6858000"/>
          </a:xfrm>
          <a:prstGeom prst="rect">
            <a:avLst/>
          </a:prstGeom>
        </p:spPr>
      </p:pic>
    </p:spTree>
    <p:extLst>
      <p:ext uri="{BB962C8B-B14F-4D97-AF65-F5344CB8AC3E}">
        <p14:creationId xmlns:p14="http://schemas.microsoft.com/office/powerpoint/2010/main" val="3247856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42C9B0F-1E86-4FEF-B2EC-568CAAE32A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507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45F174B-AB37-4360-B868-5020B83CB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58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1C0DB72-EEF3-437F-A984-3DA3A7B208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987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15/10/2024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149976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15/10/2024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82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t>15/10/2024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391509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768096" y="2967788"/>
            <a:ext cx="3566160" cy="33415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el estilo de texto del patrón</a:t>
            </a:r>
          </a:p>
        </p:txBody>
      </p:sp>
      <p:sp>
        <p:nvSpPr>
          <p:cNvPr id="6" name="Content Placeholder 5"/>
          <p:cNvSpPr>
            <a:spLocks noGrp="1"/>
          </p:cNvSpPr>
          <p:nvPr>
            <p:ph sz="quarter" idx="4"/>
          </p:nvPr>
        </p:nvSpPr>
        <p:spPr>
          <a:xfrm>
            <a:off x="4491990" y="2967788"/>
            <a:ext cx="3566160" cy="33415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t>15/10/2024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401128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t>15/10/2024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145364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15/10/2024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79590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15/10/2024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2962445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15/10/2024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89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A847CFC-816F-41D0-AAC0-9BF4FEBC753E}" type="datetimeFigureOut">
              <a:rPr lang="es-ES" smtClean="0"/>
              <a:t>15/10/2024</a:t>
            </a:fld>
            <a:endParaRPr lang="es-E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E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32FADFE-3B8F-471C-ABF0-DBC7717ECBBC}" type="slidenum">
              <a:rPr lang="es-ES" smtClean="0"/>
              <a:t>‹Nº›</a:t>
            </a:fld>
            <a:endParaRPr lang="es-E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28964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9" r:id="rId12"/>
    <p:sldLayoutId id="2147483703" r:id="rId13"/>
    <p:sldLayoutId id="2147483705" r:id="rId14"/>
    <p:sldLayoutId id="2147483706" r:id="rId15"/>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9B144F9-8D75-2C82-AF60-76BB043DF6C8}"/>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64092"/>
          </a:xfrm>
          <a:prstGeom prst="rect">
            <a:avLst/>
          </a:prstGeom>
        </p:spPr>
      </p:pic>
      <p:pic>
        <p:nvPicPr>
          <p:cNvPr id="4" name="Gráfico 3">
            <a:extLst>
              <a:ext uri="{FF2B5EF4-FFF2-40B4-BE49-F238E27FC236}">
                <a16:creationId xmlns:a16="http://schemas.microsoft.com/office/drawing/2014/main" id="{5BBBA6DC-960E-8997-CA45-D5B5C1A3A57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77170"/>
          <a:stretch/>
        </p:blipFill>
        <p:spPr>
          <a:xfrm>
            <a:off x="8172400" y="295302"/>
            <a:ext cx="442709" cy="619127"/>
          </a:xfrm>
          <a:prstGeom prst="rect">
            <a:avLst/>
          </a:prstGeom>
        </p:spPr>
      </p:pic>
      <p:pic>
        <p:nvPicPr>
          <p:cNvPr id="5" name="Gráfico 4">
            <a:extLst>
              <a:ext uri="{FF2B5EF4-FFF2-40B4-BE49-F238E27FC236}">
                <a16:creationId xmlns:a16="http://schemas.microsoft.com/office/drawing/2014/main" id="{E4B627CD-5531-99FE-B454-6DFC22E3715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963" t="59565" r="35625" b="19160"/>
          <a:stretch/>
        </p:blipFill>
        <p:spPr>
          <a:xfrm>
            <a:off x="0" y="295302"/>
            <a:ext cx="5940152" cy="619127"/>
          </a:xfrm>
          <a:prstGeom prst="rect">
            <a:avLst/>
          </a:prstGeom>
        </p:spPr>
      </p:pic>
      <p:sp>
        <p:nvSpPr>
          <p:cNvPr id="6" name="CuadroTexto 5">
            <a:extLst>
              <a:ext uri="{FF2B5EF4-FFF2-40B4-BE49-F238E27FC236}">
                <a16:creationId xmlns:a16="http://schemas.microsoft.com/office/drawing/2014/main" id="{B8FA19B2-E003-4E97-AFFC-CBBE3EB5CE6E}"/>
              </a:ext>
            </a:extLst>
          </p:cNvPr>
          <p:cNvSpPr txBox="1"/>
          <p:nvPr/>
        </p:nvSpPr>
        <p:spPr>
          <a:xfrm>
            <a:off x="647564" y="2636912"/>
            <a:ext cx="7848872" cy="1815882"/>
          </a:xfrm>
          <a:prstGeom prst="rect">
            <a:avLst/>
          </a:prstGeom>
          <a:noFill/>
        </p:spPr>
        <p:txBody>
          <a:bodyPr wrap="square" rtlCol="0">
            <a:spAutoFit/>
          </a:bodyPr>
          <a:lstStyle/>
          <a:p>
            <a:pPr algn="ctr"/>
            <a:r>
              <a:rPr lang="es-MX" sz="2800" b="1" dirty="0">
                <a:latin typeface="Arial" panose="020B0604020202020204" pitchFamily="34" charset="0"/>
                <a:ea typeface="Futura" panose="02020800000000000000" pitchFamily="18" charset="0"/>
                <a:cs typeface="Arial" panose="020B0604020202020204" pitchFamily="34" charset="0"/>
              </a:rPr>
              <a:t>ESTADÍSTICA BÁSICA INICIAL </a:t>
            </a:r>
          </a:p>
          <a:p>
            <a:pPr algn="ctr"/>
            <a:endParaRPr lang="es-MX" sz="2800" b="1" dirty="0">
              <a:latin typeface="Arial" panose="020B0604020202020204" pitchFamily="34" charset="0"/>
              <a:ea typeface="Futura" panose="02020800000000000000" pitchFamily="18" charset="0"/>
              <a:cs typeface="Arial" panose="020B0604020202020204" pitchFamily="34" charset="0"/>
            </a:endParaRPr>
          </a:p>
          <a:p>
            <a:pPr algn="ctr"/>
            <a:r>
              <a:rPr lang="es-MX" sz="2800" b="1" dirty="0">
                <a:latin typeface="Arial" panose="020B0604020202020204" pitchFamily="34" charset="0"/>
                <a:ea typeface="Futura" panose="02020800000000000000" pitchFamily="18" charset="0"/>
                <a:cs typeface="Arial" panose="020B0604020202020204" pitchFamily="34" charset="0"/>
              </a:rPr>
              <a:t>VARIABLES DE CÁLCULO</a:t>
            </a:r>
          </a:p>
          <a:p>
            <a:pPr algn="ctr"/>
            <a:endParaRPr lang="es-MX" sz="2800" b="1" dirty="0">
              <a:latin typeface="Arial" panose="020B0604020202020204" pitchFamily="34" charset="0"/>
              <a:ea typeface="Futura" panose="02020800000000000000" pitchFamily="18" charset="0"/>
              <a:cs typeface="Arial" panose="020B0604020202020204" pitchFamily="34" charset="0"/>
            </a:endParaRPr>
          </a:p>
        </p:txBody>
      </p:sp>
    </p:spTree>
    <p:extLst>
      <p:ext uri="{BB962C8B-B14F-4D97-AF65-F5344CB8AC3E}">
        <p14:creationId xmlns:p14="http://schemas.microsoft.com/office/powerpoint/2010/main" val="1135867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9B144F9-8D75-2C82-AF60-76BB043DF6C8}"/>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3307"/>
            <a:ext cx="9144000" cy="6864092"/>
          </a:xfrm>
          <a:prstGeom prst="rect">
            <a:avLst/>
          </a:prstGeom>
        </p:spPr>
      </p:pic>
      <p:pic>
        <p:nvPicPr>
          <p:cNvPr id="4" name="Gráfico 3">
            <a:extLst>
              <a:ext uri="{FF2B5EF4-FFF2-40B4-BE49-F238E27FC236}">
                <a16:creationId xmlns:a16="http://schemas.microsoft.com/office/drawing/2014/main" id="{5BBBA6DC-960E-8997-CA45-D5B5C1A3A57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77170"/>
          <a:stretch/>
        </p:blipFill>
        <p:spPr>
          <a:xfrm>
            <a:off x="8172400" y="145577"/>
            <a:ext cx="442709" cy="619127"/>
          </a:xfrm>
          <a:prstGeom prst="rect">
            <a:avLst/>
          </a:prstGeom>
        </p:spPr>
      </p:pic>
      <p:pic>
        <p:nvPicPr>
          <p:cNvPr id="5" name="Gráfico 4">
            <a:extLst>
              <a:ext uri="{FF2B5EF4-FFF2-40B4-BE49-F238E27FC236}">
                <a16:creationId xmlns:a16="http://schemas.microsoft.com/office/drawing/2014/main" id="{E4B627CD-5531-99FE-B454-6DFC22E3715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963" t="59565" r="35625" b="19160"/>
          <a:stretch/>
        </p:blipFill>
        <p:spPr>
          <a:xfrm>
            <a:off x="0" y="44624"/>
            <a:ext cx="5940152" cy="210807"/>
          </a:xfrm>
          <a:prstGeom prst="rect">
            <a:avLst/>
          </a:prstGeom>
        </p:spPr>
      </p:pic>
      <p:sp>
        <p:nvSpPr>
          <p:cNvPr id="6" name="CuadroTexto 5"/>
          <p:cNvSpPr txBox="1"/>
          <p:nvPr/>
        </p:nvSpPr>
        <p:spPr>
          <a:xfrm>
            <a:off x="2047466" y="260648"/>
            <a:ext cx="4428620" cy="307777"/>
          </a:xfrm>
          <a:prstGeom prst="rect">
            <a:avLst/>
          </a:prstGeom>
          <a:noFill/>
        </p:spPr>
        <p:txBody>
          <a:bodyPr wrap="square" rtlCol="0">
            <a:spAutoFit/>
          </a:bodyPr>
          <a:lstStyle/>
          <a:p>
            <a:pPr algn="ctr"/>
            <a:r>
              <a:rPr lang="es-MX" sz="1400" b="1" dirty="0">
                <a:solidFill>
                  <a:prstClr val="black"/>
                </a:solidFill>
                <a:latin typeface="Arial" panose="020B0604020202020204" pitchFamily="34" charset="0"/>
                <a:cs typeface="Arial" panose="020B0604020202020204" pitchFamily="34" charset="0"/>
              </a:rPr>
              <a:t>Matrícula Inicial 24-B</a:t>
            </a:r>
          </a:p>
        </p:txBody>
      </p:sp>
      <p:sp>
        <p:nvSpPr>
          <p:cNvPr id="7" name="Rectángulo 6"/>
          <p:cNvSpPr/>
          <p:nvPr/>
        </p:nvSpPr>
        <p:spPr>
          <a:xfrm>
            <a:off x="2082526" y="548680"/>
            <a:ext cx="4572000" cy="276999"/>
          </a:xfrm>
          <a:prstGeom prst="rect">
            <a:avLst/>
          </a:prstGeom>
        </p:spPr>
        <p:txBody>
          <a:bodyPr>
            <a:spAutoFit/>
          </a:bodyPr>
          <a:lstStyle/>
          <a:p>
            <a:pPr algn="ctr" fontAlgn="ctr"/>
            <a:r>
              <a:rPr lang="es-MX" sz="1200" b="1" dirty="0">
                <a:solidFill>
                  <a:srgbClr val="000000"/>
                </a:solidFill>
                <a:latin typeface="Arial" panose="020B0604020202020204" pitchFamily="34" charset="0"/>
                <a:cs typeface="Arial" panose="020B0604020202020204" pitchFamily="34" charset="0"/>
              </a:rPr>
              <a:t>Modalidad escolarizada. Opción presencial</a:t>
            </a:r>
          </a:p>
        </p:txBody>
      </p:sp>
      <p:sp>
        <p:nvSpPr>
          <p:cNvPr id="10" name="Rectángulo 9"/>
          <p:cNvSpPr/>
          <p:nvPr/>
        </p:nvSpPr>
        <p:spPr>
          <a:xfrm>
            <a:off x="207737" y="6281804"/>
            <a:ext cx="4572000" cy="230832"/>
          </a:xfrm>
          <a:prstGeom prst="rect">
            <a:avLst/>
          </a:prstGeom>
        </p:spPr>
        <p:txBody>
          <a:bodyPr>
            <a:spAutoFit/>
          </a:bodyPr>
          <a:lstStyle/>
          <a:p>
            <a:r>
              <a:rPr lang="es-MX" sz="900" dirty="0">
                <a:solidFill>
                  <a:srgbClr val="000000"/>
                </a:solidFill>
                <a:latin typeface="Calibri" panose="020F0502020204030204" pitchFamily="34" charset="0"/>
                <a:cs typeface="Calibri" panose="020F0502020204030204" pitchFamily="34" charset="0"/>
              </a:rPr>
              <a:t>http://controlescolar.cobaqroo.edu.mx/controlEscolar/index.jsp#</a:t>
            </a:r>
            <a:r>
              <a:rPr lang="es-MX" sz="900" dirty="0">
                <a:latin typeface="Calibri" panose="020F0502020204030204" pitchFamily="34" charset="0"/>
                <a:cs typeface="Calibri" panose="020F0502020204030204" pitchFamily="34" charset="0"/>
              </a:rPr>
              <a:t> </a:t>
            </a:r>
          </a:p>
        </p:txBody>
      </p:sp>
      <p:sp>
        <p:nvSpPr>
          <p:cNvPr id="11" name="Rectángulo 10"/>
          <p:cNvSpPr/>
          <p:nvPr/>
        </p:nvSpPr>
        <p:spPr>
          <a:xfrm>
            <a:off x="215987" y="6510536"/>
            <a:ext cx="790601" cy="230832"/>
          </a:xfrm>
          <a:prstGeom prst="rect">
            <a:avLst/>
          </a:prstGeom>
        </p:spPr>
        <p:txBody>
          <a:bodyPr wrap="none">
            <a:spAutoFit/>
          </a:bodyPr>
          <a:lstStyle/>
          <a:p>
            <a:r>
              <a:rPr lang="es-MX" sz="900" dirty="0">
                <a:solidFill>
                  <a:srgbClr val="000000"/>
                </a:solidFill>
                <a:latin typeface="Calibri" panose="020F0502020204030204" pitchFamily="34" charset="0"/>
                <a:cs typeface="Calibri" panose="020F0502020204030204" pitchFamily="34" charset="0"/>
              </a:rPr>
              <a:t>03/10/2024.</a:t>
            </a:r>
            <a:r>
              <a:rPr lang="es-MX" sz="900" dirty="0">
                <a:latin typeface="Calibri" panose="020F0502020204030204" pitchFamily="34" charset="0"/>
                <a:cs typeface="Calibri" panose="020F0502020204030204" pitchFamily="34" charset="0"/>
              </a:rPr>
              <a:t> </a:t>
            </a:r>
          </a:p>
        </p:txBody>
      </p:sp>
      <p:graphicFrame>
        <p:nvGraphicFramePr>
          <p:cNvPr id="12" name="Tabla 11">
            <a:extLst>
              <a:ext uri="{FF2B5EF4-FFF2-40B4-BE49-F238E27FC236}">
                <a16:creationId xmlns:a16="http://schemas.microsoft.com/office/drawing/2014/main" id="{A2294887-7F21-2E6D-5018-53B4D9194D5C}"/>
              </a:ext>
            </a:extLst>
          </p:cNvPr>
          <p:cNvGraphicFramePr>
            <a:graphicFrameLocks noGrp="1"/>
          </p:cNvGraphicFramePr>
          <p:nvPr>
            <p:extLst>
              <p:ext uri="{D42A27DB-BD31-4B8C-83A1-F6EECF244321}">
                <p14:modId xmlns:p14="http://schemas.microsoft.com/office/powerpoint/2010/main" val="2185915387"/>
              </p:ext>
            </p:extLst>
          </p:nvPr>
        </p:nvGraphicFramePr>
        <p:xfrm>
          <a:off x="569437" y="1103798"/>
          <a:ext cx="7602964" cy="4920744"/>
        </p:xfrm>
        <a:graphic>
          <a:graphicData uri="http://schemas.openxmlformats.org/drawingml/2006/table">
            <a:tbl>
              <a:tblPr/>
              <a:tblGrid>
                <a:gridCol w="388205">
                  <a:extLst>
                    <a:ext uri="{9D8B030D-6E8A-4147-A177-3AD203B41FA5}">
                      <a16:colId xmlns:a16="http://schemas.microsoft.com/office/drawing/2014/main" val="1772272868"/>
                    </a:ext>
                  </a:extLst>
                </a:gridCol>
                <a:gridCol w="1655366">
                  <a:extLst>
                    <a:ext uri="{9D8B030D-6E8A-4147-A177-3AD203B41FA5}">
                      <a16:colId xmlns:a16="http://schemas.microsoft.com/office/drawing/2014/main" val="3204085785"/>
                    </a:ext>
                  </a:extLst>
                </a:gridCol>
                <a:gridCol w="388205">
                  <a:extLst>
                    <a:ext uri="{9D8B030D-6E8A-4147-A177-3AD203B41FA5}">
                      <a16:colId xmlns:a16="http://schemas.microsoft.com/office/drawing/2014/main" val="346147606"/>
                    </a:ext>
                  </a:extLst>
                </a:gridCol>
                <a:gridCol w="388205">
                  <a:extLst>
                    <a:ext uri="{9D8B030D-6E8A-4147-A177-3AD203B41FA5}">
                      <a16:colId xmlns:a16="http://schemas.microsoft.com/office/drawing/2014/main" val="4240564703"/>
                    </a:ext>
                  </a:extLst>
                </a:gridCol>
                <a:gridCol w="300310">
                  <a:extLst>
                    <a:ext uri="{9D8B030D-6E8A-4147-A177-3AD203B41FA5}">
                      <a16:colId xmlns:a16="http://schemas.microsoft.com/office/drawing/2014/main" val="2026683119"/>
                    </a:ext>
                  </a:extLst>
                </a:gridCol>
                <a:gridCol w="300310">
                  <a:extLst>
                    <a:ext uri="{9D8B030D-6E8A-4147-A177-3AD203B41FA5}">
                      <a16:colId xmlns:a16="http://schemas.microsoft.com/office/drawing/2014/main" val="3292458444"/>
                    </a:ext>
                  </a:extLst>
                </a:gridCol>
                <a:gridCol w="388205">
                  <a:extLst>
                    <a:ext uri="{9D8B030D-6E8A-4147-A177-3AD203B41FA5}">
                      <a16:colId xmlns:a16="http://schemas.microsoft.com/office/drawing/2014/main" val="4255699822"/>
                    </a:ext>
                  </a:extLst>
                </a:gridCol>
                <a:gridCol w="388205">
                  <a:extLst>
                    <a:ext uri="{9D8B030D-6E8A-4147-A177-3AD203B41FA5}">
                      <a16:colId xmlns:a16="http://schemas.microsoft.com/office/drawing/2014/main" val="1269851657"/>
                    </a:ext>
                  </a:extLst>
                </a:gridCol>
                <a:gridCol w="300310">
                  <a:extLst>
                    <a:ext uri="{9D8B030D-6E8A-4147-A177-3AD203B41FA5}">
                      <a16:colId xmlns:a16="http://schemas.microsoft.com/office/drawing/2014/main" val="1233741337"/>
                    </a:ext>
                  </a:extLst>
                </a:gridCol>
                <a:gridCol w="300310">
                  <a:extLst>
                    <a:ext uri="{9D8B030D-6E8A-4147-A177-3AD203B41FA5}">
                      <a16:colId xmlns:a16="http://schemas.microsoft.com/office/drawing/2014/main" val="643465684"/>
                    </a:ext>
                  </a:extLst>
                </a:gridCol>
                <a:gridCol w="388205">
                  <a:extLst>
                    <a:ext uri="{9D8B030D-6E8A-4147-A177-3AD203B41FA5}">
                      <a16:colId xmlns:a16="http://schemas.microsoft.com/office/drawing/2014/main" val="3458616819"/>
                    </a:ext>
                  </a:extLst>
                </a:gridCol>
                <a:gridCol w="300310">
                  <a:extLst>
                    <a:ext uri="{9D8B030D-6E8A-4147-A177-3AD203B41FA5}">
                      <a16:colId xmlns:a16="http://schemas.microsoft.com/office/drawing/2014/main" val="2666427483"/>
                    </a:ext>
                  </a:extLst>
                </a:gridCol>
                <a:gridCol w="300310">
                  <a:extLst>
                    <a:ext uri="{9D8B030D-6E8A-4147-A177-3AD203B41FA5}">
                      <a16:colId xmlns:a16="http://schemas.microsoft.com/office/drawing/2014/main" val="85289474"/>
                    </a:ext>
                  </a:extLst>
                </a:gridCol>
                <a:gridCol w="351582">
                  <a:extLst>
                    <a:ext uri="{9D8B030D-6E8A-4147-A177-3AD203B41FA5}">
                      <a16:colId xmlns:a16="http://schemas.microsoft.com/office/drawing/2014/main" val="1492988269"/>
                    </a:ext>
                  </a:extLst>
                </a:gridCol>
                <a:gridCol w="388205">
                  <a:extLst>
                    <a:ext uri="{9D8B030D-6E8A-4147-A177-3AD203B41FA5}">
                      <a16:colId xmlns:a16="http://schemas.microsoft.com/office/drawing/2014/main" val="352271699"/>
                    </a:ext>
                  </a:extLst>
                </a:gridCol>
                <a:gridCol w="358907">
                  <a:extLst>
                    <a:ext uri="{9D8B030D-6E8A-4147-A177-3AD203B41FA5}">
                      <a16:colId xmlns:a16="http://schemas.microsoft.com/office/drawing/2014/main" val="131070798"/>
                    </a:ext>
                  </a:extLst>
                </a:gridCol>
                <a:gridCol w="358907">
                  <a:extLst>
                    <a:ext uri="{9D8B030D-6E8A-4147-A177-3AD203B41FA5}">
                      <a16:colId xmlns:a16="http://schemas.microsoft.com/office/drawing/2014/main" val="84749490"/>
                    </a:ext>
                  </a:extLst>
                </a:gridCol>
                <a:gridCol w="358907">
                  <a:extLst>
                    <a:ext uri="{9D8B030D-6E8A-4147-A177-3AD203B41FA5}">
                      <a16:colId xmlns:a16="http://schemas.microsoft.com/office/drawing/2014/main" val="3198646321"/>
                    </a:ext>
                  </a:extLst>
                </a:gridCol>
              </a:tblGrid>
              <a:tr h="191056">
                <a:tc rowSpan="3">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No.</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rowSpan="3">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Calibri" panose="020F0502020204030204" pitchFamily="34" charset="0"/>
                        </a:rPr>
                        <a:t>Instancia Educativa   </a:t>
                      </a:r>
                      <a:endParaRPr lang="es-MX" sz="1100">
                        <a:effectLst/>
                        <a:highlight>
                          <a:srgbClr val="E1E1E1"/>
                        </a:highlight>
                      </a:endParaRPr>
                    </a:p>
                    <a:p>
                      <a:pPr algn="ctr" rtl="0" fontAlgn="ctr">
                        <a:spcBef>
                          <a:spcPts val="0"/>
                        </a:spcBef>
                        <a:spcAft>
                          <a:spcPts val="0"/>
                        </a:spcAft>
                      </a:pPr>
                      <a:r>
                        <a:rPr lang="es-MX" sz="700" b="1" i="0" u="none" strike="noStrike">
                          <a:solidFill>
                            <a:srgbClr val="000000"/>
                          </a:solidFill>
                          <a:effectLst/>
                          <a:highlight>
                            <a:srgbClr val="E1E1E1"/>
                          </a:highlight>
                          <a:latin typeface="Calibri" panose="020F0502020204030204" pitchFamily="34" charset="0"/>
                        </a:rPr>
                        <a:t>PLANTELES</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gridSpan="4">
                  <a:txBody>
                    <a:bodyPr/>
                    <a:lstStyle/>
                    <a:p>
                      <a:pPr algn="ctr" rtl="0" fontAlgn="ctr">
                        <a:spcBef>
                          <a:spcPts val="0"/>
                        </a:spcBef>
                        <a:spcAft>
                          <a:spcPts val="0"/>
                        </a:spcAft>
                      </a:pPr>
                      <a:r>
                        <a:rPr lang="es-MX" sz="700" b="1" i="0" u="none" strike="noStrike">
                          <a:solidFill>
                            <a:srgbClr val="000000"/>
                          </a:solidFill>
                          <a:effectLst/>
                          <a:highlight>
                            <a:srgbClr val="FFF2CC"/>
                          </a:highlight>
                          <a:latin typeface="Calibri" panose="020F0502020204030204" pitchFamily="34" charset="0"/>
                        </a:rPr>
                        <a:t>Primer Semestre</a:t>
                      </a:r>
                      <a:endParaRPr lang="es-MX" sz="1100">
                        <a:effectLst/>
                        <a:highlight>
                          <a:srgbClr val="FFF2CC"/>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rtl="0" fontAlgn="ctr">
                        <a:spcBef>
                          <a:spcPts val="0"/>
                        </a:spcBef>
                        <a:spcAft>
                          <a:spcPts val="0"/>
                        </a:spcAft>
                      </a:pPr>
                      <a:r>
                        <a:rPr lang="es-MX" sz="700" b="1" i="0" u="none" strike="noStrike">
                          <a:solidFill>
                            <a:srgbClr val="000000"/>
                          </a:solidFill>
                          <a:effectLst/>
                          <a:highlight>
                            <a:srgbClr val="FBE4D4"/>
                          </a:highlight>
                          <a:latin typeface="Calibri" panose="020F0502020204030204" pitchFamily="34" charset="0"/>
                        </a:rPr>
                        <a:t>Tercer Semestre</a:t>
                      </a:r>
                      <a:endParaRPr lang="es-MX" sz="1100">
                        <a:effectLst/>
                        <a:highlight>
                          <a:srgbClr val="FBE4D4"/>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E4D4"/>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rtl="0" fontAlgn="ctr">
                        <a:spcBef>
                          <a:spcPts val="0"/>
                        </a:spcBef>
                        <a:spcAft>
                          <a:spcPts val="0"/>
                        </a:spcAft>
                      </a:pPr>
                      <a:r>
                        <a:rPr lang="es-MX" sz="700" b="1" i="0" u="none" strike="noStrike">
                          <a:solidFill>
                            <a:srgbClr val="000000"/>
                          </a:solidFill>
                          <a:effectLst/>
                          <a:highlight>
                            <a:srgbClr val="C4E0B2"/>
                          </a:highlight>
                          <a:latin typeface="Calibri" panose="020F0502020204030204" pitchFamily="34" charset="0"/>
                        </a:rPr>
                        <a:t>Quinto Semestre</a:t>
                      </a:r>
                      <a:endParaRPr lang="es-MX" sz="1100">
                        <a:effectLst/>
                        <a:highlight>
                          <a:srgbClr val="C4E0B2"/>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4E0B2"/>
                    </a:solidFill>
                  </a:tcPr>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Total Grupos</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rowSpan="2" gridSpan="2">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Total Alumnos</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rowSpan="2" hMerge="1">
                  <a:txBody>
                    <a:bodyPr/>
                    <a:lstStyle/>
                    <a:p>
                      <a:endParaRPr lang="es-MX"/>
                    </a:p>
                  </a:txBody>
                  <a:tcPr/>
                </a:tc>
                <a:tc rowSpan="3">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Gran Total</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extLst>
                  <a:ext uri="{0D108BD9-81ED-4DB2-BD59-A6C34878D82A}">
                    <a16:rowId xmlns:a16="http://schemas.microsoft.com/office/drawing/2014/main" val="1677783291"/>
                  </a:ext>
                </a:extLst>
              </a:tr>
              <a:tr h="185575">
                <a:tc vMerge="1">
                  <a:txBody>
                    <a:bodyPr/>
                    <a:lstStyle/>
                    <a:p>
                      <a:endParaRPr lang="es-MX"/>
                    </a:p>
                  </a:txBody>
                  <a:tcPr/>
                </a:tc>
                <a:tc vMerge="1">
                  <a:txBody>
                    <a:bodyPr/>
                    <a:lstStyle/>
                    <a:p>
                      <a:endParaRPr lang="es-MX"/>
                    </a:p>
                  </a:txBody>
                  <a:tcPr/>
                </a:tc>
                <a:tc rowSpan="2">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Grupos</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gridSpan="3">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Alumnos</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hMerge="1">
                  <a:txBody>
                    <a:bodyPr/>
                    <a:lstStyle/>
                    <a:p>
                      <a:endParaRPr lang="es-MX"/>
                    </a:p>
                  </a:txBody>
                  <a:tcPr/>
                </a:tc>
                <a:tc hMerge="1">
                  <a:txBody>
                    <a:bodyPr/>
                    <a:lstStyle/>
                    <a:p>
                      <a:endParaRPr lang="es-MX"/>
                    </a:p>
                  </a:txBody>
                  <a:tcPr/>
                </a:tc>
                <a:tc rowSpan="2">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Grupos</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gridSpan="3">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Alumnos</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hMerge="1">
                  <a:txBody>
                    <a:bodyPr/>
                    <a:lstStyle/>
                    <a:p>
                      <a:endParaRPr lang="es-MX"/>
                    </a:p>
                  </a:txBody>
                  <a:tcPr/>
                </a:tc>
                <a:tc hMerge="1">
                  <a:txBody>
                    <a:bodyPr/>
                    <a:lstStyle/>
                    <a:p>
                      <a:endParaRPr lang="es-MX"/>
                    </a:p>
                  </a:txBody>
                  <a:tcPr/>
                </a:tc>
                <a:tc rowSpan="2">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Grupos</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gridSpan="3">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Alumnos</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hMerge="1">
                  <a:txBody>
                    <a:bodyPr/>
                    <a:lstStyle/>
                    <a:p>
                      <a:endParaRPr lang="es-MX"/>
                    </a:p>
                  </a:txBody>
                  <a:tcPr/>
                </a:tc>
                <a:tc hMerge="1">
                  <a:txBody>
                    <a:bodyPr/>
                    <a:lstStyle/>
                    <a:p>
                      <a:endParaRPr lang="es-MX"/>
                    </a:p>
                  </a:txBody>
                  <a:tcPr/>
                </a:tc>
                <a:tc vMerge="1">
                  <a:txBody>
                    <a:bodyPr/>
                    <a:lstStyle/>
                    <a:p>
                      <a:endParaRPr lang="es-MX"/>
                    </a:p>
                  </a:txBody>
                  <a:tcPr/>
                </a:tc>
                <a:tc gridSpan="2" vMerge="1">
                  <a:txBody>
                    <a:bodyPr/>
                    <a:lstStyle/>
                    <a:p>
                      <a:endParaRPr lang="es-MX"/>
                    </a:p>
                  </a:txBody>
                  <a:tcPr/>
                </a:tc>
                <a:tc hMerge="1" vMerge="1">
                  <a:txBody>
                    <a:bodyPr/>
                    <a:lstStyle/>
                    <a:p>
                      <a:endParaRPr lang="es-MX"/>
                    </a:p>
                  </a:txBody>
                  <a:tcPr/>
                </a:tc>
                <a:tc vMerge="1">
                  <a:txBody>
                    <a:bodyPr/>
                    <a:lstStyle/>
                    <a:p>
                      <a:endParaRPr lang="es-MX"/>
                    </a:p>
                  </a:txBody>
                  <a:tcPr/>
                </a:tc>
                <a:extLst>
                  <a:ext uri="{0D108BD9-81ED-4DB2-BD59-A6C34878D82A}">
                    <a16:rowId xmlns:a16="http://schemas.microsoft.com/office/drawing/2014/main" val="1387703353"/>
                  </a:ext>
                </a:extLst>
              </a:tr>
              <a:tr h="244659">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Fem.</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Masc.</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Total</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vMerge="1">
                  <a:txBody>
                    <a:bodyPr/>
                    <a:lstStyle/>
                    <a:p>
                      <a:endParaRPr lang="es-MX"/>
                    </a:p>
                  </a:txBody>
                  <a:tcPr/>
                </a:tc>
                <a:tc>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Fem.</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Masc.</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Total</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vMerge="1">
                  <a:txBody>
                    <a:bodyPr/>
                    <a:lstStyle/>
                    <a:p>
                      <a:endParaRPr lang="es-MX"/>
                    </a:p>
                  </a:txBody>
                  <a:tcPr/>
                </a:tc>
                <a:tc>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Fem.</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Masc.</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Total</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vMerge="1">
                  <a:txBody>
                    <a:bodyPr/>
                    <a:lstStyle/>
                    <a:p>
                      <a:endParaRPr lang="es-MX"/>
                    </a:p>
                  </a:txBody>
                  <a:tcPr/>
                </a:tc>
                <a:tc>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Fem.</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Masc.</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vMerge="1">
                  <a:txBody>
                    <a:bodyPr/>
                    <a:lstStyle/>
                    <a:p>
                      <a:endParaRPr lang="es-MX"/>
                    </a:p>
                  </a:txBody>
                  <a:tcPr/>
                </a:tc>
                <a:extLst>
                  <a:ext uri="{0D108BD9-81ED-4DB2-BD59-A6C34878D82A}">
                    <a16:rowId xmlns:a16="http://schemas.microsoft.com/office/drawing/2014/main" val="3383344561"/>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CHETUMAL UNO</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321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274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285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491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389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880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1568532"/>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CHETUMAL DOS</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240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262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224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399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327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726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2149295"/>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CANCÚN UNO</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421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387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808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423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318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741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413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313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726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1257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1018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2275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0714598"/>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CANCÚN DOS</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343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287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630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348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263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611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346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274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620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1037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824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1861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6175282"/>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RÍO HONDO</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216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387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9573134"/>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CANCÚN TRES BONFIL</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276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215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356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336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692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8985387"/>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BACALAR</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164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221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221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442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978195"/>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CARLOS A. MADRAZO</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165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278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1641620"/>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COZUMEL</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233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426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222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428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324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660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518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1178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563976"/>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IGNACIO ZARAGOZA</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247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8391917"/>
                  </a:ext>
                </a:extLst>
              </a:tr>
              <a:tr h="173188">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11</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ISLA MUJERES</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4</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76</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91</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167</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4</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49</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56</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105</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3</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57</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42</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99</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11</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182</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189</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600" b="0" i="0" u="none" strike="noStrike">
                          <a:solidFill>
                            <a:srgbClr val="000000"/>
                          </a:solidFill>
                          <a:effectLst/>
                          <a:highlight>
                            <a:srgbClr val="FFFFFF"/>
                          </a:highlight>
                          <a:latin typeface="Calibri" panose="020F0502020204030204" pitchFamily="34" charset="0"/>
                        </a:rPr>
                        <a:t>371</a:t>
                      </a:r>
                      <a:endParaRPr lang="es-MX" sz="1100">
                        <a:effectLst/>
                        <a:highlight>
                          <a:srgbClr val="FFFFFF"/>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781111"/>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JOSÉ MARÍA MORELOS</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162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300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233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239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398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374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772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5505600"/>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NICOLÁS BRAVO</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183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3140191"/>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PLAYA DEL CARMEN</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270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236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506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262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210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472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245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423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777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624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1401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5154440"/>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SABÁN</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276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5043173"/>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TIHOSUCO</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211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389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5033971"/>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CANDELARIA</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1672337"/>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PRESIDENTE JUÁREZ</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6741404"/>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PUERTO MORELOS</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257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210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467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0364674"/>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SEÑOR</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221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2779191"/>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MAYA BALAM</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6410487"/>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CANCÚN CUATRO</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315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233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548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118</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320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163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295</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680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483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1163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9256669"/>
                  </a:ext>
                </a:extLst>
              </a:tr>
              <a:tr h="17318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23</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CIUDAD MUJERES</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146</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70</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144</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262</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219</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481</a:t>
                      </a:r>
                      <a:endParaRPr lang="es-MX" sz="1100">
                        <a:effectLs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065080"/>
                  </a:ext>
                </a:extLst>
              </a:tr>
              <a:tr h="316130">
                <a:tc gridSpan="2">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Total</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hMerge="1">
                  <a:txBody>
                    <a:bodyPr/>
                    <a:lstStyle/>
                    <a:p>
                      <a:endParaRPr lang="es-MX"/>
                    </a:p>
                  </a:txBody>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144</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3029</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2662</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5691</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130</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2670</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2209</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4879</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127</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2530</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2008</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4538</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401</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8229</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6879</a:t>
                      </a:r>
                      <a:endParaRPr lang="es-MX" sz="110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700" b="0" i="0" u="none" strike="noStrike" dirty="0">
                          <a:solidFill>
                            <a:srgbClr val="000000"/>
                          </a:solidFill>
                          <a:effectLst/>
                          <a:highlight>
                            <a:srgbClr val="E1E1E1"/>
                          </a:highlight>
                          <a:latin typeface="Calibri" panose="020F0502020204030204" pitchFamily="34" charset="0"/>
                        </a:rPr>
                        <a:t>15108</a:t>
                      </a:r>
                      <a:endParaRPr lang="es-MX" sz="1100" dirty="0">
                        <a:effectLst/>
                        <a:highlight>
                          <a:srgbClr val="E1E1E1"/>
                        </a:highlight>
                      </a:endParaRPr>
                    </a:p>
                  </a:txBody>
                  <a:tcPr marL="56278" marR="56278" marT="28139" marB="281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extLst>
                  <a:ext uri="{0D108BD9-81ED-4DB2-BD59-A6C34878D82A}">
                    <a16:rowId xmlns:a16="http://schemas.microsoft.com/office/drawing/2014/main" val="3825210585"/>
                  </a:ext>
                </a:extLst>
              </a:tr>
            </a:tbl>
          </a:graphicData>
        </a:graphic>
      </p:graphicFrame>
      <p:sp>
        <p:nvSpPr>
          <p:cNvPr id="13" name="Rectangle 1">
            <a:extLst>
              <a:ext uri="{FF2B5EF4-FFF2-40B4-BE49-F238E27FC236}">
                <a16:creationId xmlns:a16="http://schemas.microsoft.com/office/drawing/2014/main" id="{7D52159F-0208-3960-B507-308351A9287C}"/>
              </a:ext>
            </a:extLst>
          </p:cNvPr>
          <p:cNvSpPr>
            <a:spLocks noChangeArrowheads="1"/>
          </p:cNvSpPr>
          <p:nvPr/>
        </p:nvSpPr>
        <p:spPr bwMode="auto">
          <a:xfrm>
            <a:off x="568744" y="1103658"/>
            <a:ext cx="11424893" cy="53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65462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9B144F9-8D75-2C82-AF60-76BB043DF6C8}"/>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6092"/>
            <a:ext cx="9144000" cy="6864092"/>
          </a:xfrm>
          <a:prstGeom prst="rect">
            <a:avLst/>
          </a:prstGeom>
        </p:spPr>
      </p:pic>
      <p:pic>
        <p:nvPicPr>
          <p:cNvPr id="4" name="Gráfico 3">
            <a:extLst>
              <a:ext uri="{FF2B5EF4-FFF2-40B4-BE49-F238E27FC236}">
                <a16:creationId xmlns:a16="http://schemas.microsoft.com/office/drawing/2014/main" id="{5BBBA6DC-960E-8997-CA45-D5B5C1A3A57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77170"/>
          <a:stretch/>
        </p:blipFill>
        <p:spPr>
          <a:xfrm>
            <a:off x="8202259" y="76880"/>
            <a:ext cx="442709" cy="619127"/>
          </a:xfrm>
          <a:prstGeom prst="rect">
            <a:avLst/>
          </a:prstGeom>
        </p:spPr>
      </p:pic>
      <p:pic>
        <p:nvPicPr>
          <p:cNvPr id="5" name="Gráfico 4">
            <a:extLst>
              <a:ext uri="{FF2B5EF4-FFF2-40B4-BE49-F238E27FC236}">
                <a16:creationId xmlns:a16="http://schemas.microsoft.com/office/drawing/2014/main" id="{E4B627CD-5531-99FE-B454-6DFC22E3715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963" t="59565" r="35625" b="19160"/>
          <a:stretch/>
        </p:blipFill>
        <p:spPr>
          <a:xfrm>
            <a:off x="0" y="44624"/>
            <a:ext cx="5940152" cy="169866"/>
          </a:xfrm>
          <a:prstGeom prst="rect">
            <a:avLst/>
          </a:prstGeom>
        </p:spPr>
      </p:pic>
      <p:sp>
        <p:nvSpPr>
          <p:cNvPr id="6" name="CuadroTexto 5"/>
          <p:cNvSpPr txBox="1"/>
          <p:nvPr/>
        </p:nvSpPr>
        <p:spPr>
          <a:xfrm>
            <a:off x="2040304" y="362728"/>
            <a:ext cx="4428620" cy="307777"/>
          </a:xfrm>
          <a:prstGeom prst="rect">
            <a:avLst/>
          </a:prstGeom>
          <a:noFill/>
        </p:spPr>
        <p:txBody>
          <a:bodyPr wrap="square" rtlCol="0">
            <a:spAutoFit/>
          </a:bodyPr>
          <a:lstStyle/>
          <a:p>
            <a:pPr algn="ctr"/>
            <a:r>
              <a:rPr lang="es-MX" sz="1400" b="1" dirty="0">
                <a:solidFill>
                  <a:prstClr val="black"/>
                </a:solidFill>
                <a:latin typeface="Arial" panose="020B0604020202020204" pitchFamily="34" charset="0"/>
                <a:cs typeface="Arial" panose="020B0604020202020204" pitchFamily="34" charset="0"/>
              </a:rPr>
              <a:t>Matrícula Inicial 24-B</a:t>
            </a:r>
          </a:p>
        </p:txBody>
      </p:sp>
      <p:sp>
        <p:nvSpPr>
          <p:cNvPr id="7" name="Rectángulo 6"/>
          <p:cNvSpPr/>
          <p:nvPr/>
        </p:nvSpPr>
        <p:spPr>
          <a:xfrm>
            <a:off x="1979712" y="670505"/>
            <a:ext cx="4572000" cy="276999"/>
          </a:xfrm>
          <a:prstGeom prst="rect">
            <a:avLst/>
          </a:prstGeom>
        </p:spPr>
        <p:txBody>
          <a:bodyPr>
            <a:spAutoFit/>
          </a:bodyPr>
          <a:lstStyle/>
          <a:p>
            <a:pPr algn="ctr" fontAlgn="ctr"/>
            <a:r>
              <a:rPr lang="es-MX" sz="1200" b="1" dirty="0">
                <a:solidFill>
                  <a:srgbClr val="000000"/>
                </a:solidFill>
                <a:latin typeface="Arial" panose="020B0604020202020204" pitchFamily="34" charset="0"/>
                <a:cs typeface="Arial" panose="020B0604020202020204" pitchFamily="34" charset="0"/>
              </a:rPr>
              <a:t>Modalidad escolarizada. Opción presencial</a:t>
            </a:r>
          </a:p>
        </p:txBody>
      </p:sp>
      <p:sp>
        <p:nvSpPr>
          <p:cNvPr id="9" name="CuadroTexto 8"/>
          <p:cNvSpPr txBox="1"/>
          <p:nvPr/>
        </p:nvSpPr>
        <p:spPr>
          <a:xfrm>
            <a:off x="8638668" y="6381328"/>
            <a:ext cx="397828" cy="261610"/>
          </a:xfrm>
          <a:prstGeom prst="rect">
            <a:avLst/>
          </a:prstGeom>
          <a:noFill/>
        </p:spPr>
        <p:txBody>
          <a:bodyPr wrap="square" rtlCol="0">
            <a:spAutoFit/>
          </a:bodyPr>
          <a:lstStyle/>
          <a:p>
            <a:r>
              <a:rPr lang="es-MX" sz="1100" dirty="0"/>
              <a:t>11</a:t>
            </a:r>
          </a:p>
        </p:txBody>
      </p:sp>
      <p:sp>
        <p:nvSpPr>
          <p:cNvPr id="12" name="Rectángulo 11"/>
          <p:cNvSpPr/>
          <p:nvPr/>
        </p:nvSpPr>
        <p:spPr>
          <a:xfrm>
            <a:off x="207737" y="6137788"/>
            <a:ext cx="4572000" cy="230832"/>
          </a:xfrm>
          <a:prstGeom prst="rect">
            <a:avLst/>
          </a:prstGeom>
        </p:spPr>
        <p:txBody>
          <a:bodyPr>
            <a:spAutoFit/>
          </a:bodyPr>
          <a:lstStyle/>
          <a:p>
            <a:r>
              <a:rPr lang="es-MX" sz="900" dirty="0">
                <a:solidFill>
                  <a:srgbClr val="000000"/>
                </a:solidFill>
                <a:latin typeface="Calibri" panose="020F0502020204030204" pitchFamily="34" charset="0"/>
                <a:cs typeface="Calibri" panose="020F0502020204030204" pitchFamily="34" charset="0"/>
              </a:rPr>
              <a:t>http://controlescolar.cobaqroo.edu.mx/controlEscolar/index.jsp#</a:t>
            </a:r>
            <a:r>
              <a:rPr lang="es-MX" sz="900" dirty="0">
                <a:latin typeface="Calibri" panose="020F0502020204030204" pitchFamily="34" charset="0"/>
                <a:cs typeface="Calibri" panose="020F0502020204030204" pitchFamily="34" charset="0"/>
              </a:rPr>
              <a:t> </a:t>
            </a:r>
          </a:p>
        </p:txBody>
      </p:sp>
      <p:sp>
        <p:nvSpPr>
          <p:cNvPr id="13" name="Rectángulo 12"/>
          <p:cNvSpPr/>
          <p:nvPr/>
        </p:nvSpPr>
        <p:spPr>
          <a:xfrm>
            <a:off x="215987" y="6366520"/>
            <a:ext cx="790601" cy="230832"/>
          </a:xfrm>
          <a:prstGeom prst="rect">
            <a:avLst/>
          </a:prstGeom>
        </p:spPr>
        <p:txBody>
          <a:bodyPr wrap="none">
            <a:spAutoFit/>
          </a:bodyPr>
          <a:lstStyle/>
          <a:p>
            <a:r>
              <a:rPr lang="es-MX" sz="900" dirty="0">
                <a:solidFill>
                  <a:srgbClr val="000000"/>
                </a:solidFill>
                <a:latin typeface="Calibri" panose="020F0502020204030204" pitchFamily="34" charset="0"/>
                <a:cs typeface="Calibri" panose="020F0502020204030204" pitchFamily="34" charset="0"/>
              </a:rPr>
              <a:t>03/10/2024.</a:t>
            </a:r>
            <a:r>
              <a:rPr lang="es-MX" sz="900" dirty="0">
                <a:latin typeface="Calibri" panose="020F0502020204030204" pitchFamily="34" charset="0"/>
                <a:cs typeface="Calibri" panose="020F0502020204030204" pitchFamily="34" charset="0"/>
              </a:rPr>
              <a:t> </a:t>
            </a:r>
          </a:p>
        </p:txBody>
      </p:sp>
      <p:graphicFrame>
        <p:nvGraphicFramePr>
          <p:cNvPr id="8" name="Tabla 7">
            <a:extLst>
              <a:ext uri="{FF2B5EF4-FFF2-40B4-BE49-F238E27FC236}">
                <a16:creationId xmlns:a16="http://schemas.microsoft.com/office/drawing/2014/main" id="{6348DC90-31E8-D18F-BE91-5A3D4373E168}"/>
              </a:ext>
            </a:extLst>
          </p:cNvPr>
          <p:cNvGraphicFramePr>
            <a:graphicFrameLocks noGrp="1"/>
          </p:cNvGraphicFramePr>
          <p:nvPr>
            <p:extLst>
              <p:ext uri="{D42A27DB-BD31-4B8C-83A1-F6EECF244321}">
                <p14:modId xmlns:p14="http://schemas.microsoft.com/office/powerpoint/2010/main" val="1874050404"/>
              </p:ext>
            </p:extLst>
          </p:nvPr>
        </p:nvGraphicFramePr>
        <p:xfrm>
          <a:off x="755576" y="1152022"/>
          <a:ext cx="7667832" cy="4837538"/>
        </p:xfrm>
        <a:graphic>
          <a:graphicData uri="http://schemas.openxmlformats.org/drawingml/2006/table">
            <a:tbl>
              <a:tblPr/>
              <a:tblGrid>
                <a:gridCol w="394436">
                  <a:extLst>
                    <a:ext uri="{9D8B030D-6E8A-4147-A177-3AD203B41FA5}">
                      <a16:colId xmlns:a16="http://schemas.microsoft.com/office/drawing/2014/main" val="2503914554"/>
                    </a:ext>
                  </a:extLst>
                </a:gridCol>
                <a:gridCol w="1664519">
                  <a:extLst>
                    <a:ext uri="{9D8B030D-6E8A-4147-A177-3AD203B41FA5}">
                      <a16:colId xmlns:a16="http://schemas.microsoft.com/office/drawing/2014/main" val="2520233068"/>
                    </a:ext>
                  </a:extLst>
                </a:gridCol>
                <a:gridCol w="394436">
                  <a:extLst>
                    <a:ext uri="{9D8B030D-6E8A-4147-A177-3AD203B41FA5}">
                      <a16:colId xmlns:a16="http://schemas.microsoft.com/office/drawing/2014/main" val="1878577789"/>
                    </a:ext>
                  </a:extLst>
                </a:gridCol>
                <a:gridCol w="394436">
                  <a:extLst>
                    <a:ext uri="{9D8B030D-6E8A-4147-A177-3AD203B41FA5}">
                      <a16:colId xmlns:a16="http://schemas.microsoft.com/office/drawing/2014/main" val="963821578"/>
                    </a:ext>
                  </a:extLst>
                </a:gridCol>
                <a:gridCol w="299771">
                  <a:extLst>
                    <a:ext uri="{9D8B030D-6E8A-4147-A177-3AD203B41FA5}">
                      <a16:colId xmlns:a16="http://schemas.microsoft.com/office/drawing/2014/main" val="2586171819"/>
                    </a:ext>
                  </a:extLst>
                </a:gridCol>
                <a:gridCol w="299771">
                  <a:extLst>
                    <a:ext uri="{9D8B030D-6E8A-4147-A177-3AD203B41FA5}">
                      <a16:colId xmlns:a16="http://schemas.microsoft.com/office/drawing/2014/main" val="3254489881"/>
                    </a:ext>
                  </a:extLst>
                </a:gridCol>
                <a:gridCol w="394436">
                  <a:extLst>
                    <a:ext uri="{9D8B030D-6E8A-4147-A177-3AD203B41FA5}">
                      <a16:colId xmlns:a16="http://schemas.microsoft.com/office/drawing/2014/main" val="2726999352"/>
                    </a:ext>
                  </a:extLst>
                </a:gridCol>
                <a:gridCol w="394436">
                  <a:extLst>
                    <a:ext uri="{9D8B030D-6E8A-4147-A177-3AD203B41FA5}">
                      <a16:colId xmlns:a16="http://schemas.microsoft.com/office/drawing/2014/main" val="2311385388"/>
                    </a:ext>
                  </a:extLst>
                </a:gridCol>
                <a:gridCol w="299771">
                  <a:extLst>
                    <a:ext uri="{9D8B030D-6E8A-4147-A177-3AD203B41FA5}">
                      <a16:colId xmlns:a16="http://schemas.microsoft.com/office/drawing/2014/main" val="1295020390"/>
                    </a:ext>
                  </a:extLst>
                </a:gridCol>
                <a:gridCol w="299771">
                  <a:extLst>
                    <a:ext uri="{9D8B030D-6E8A-4147-A177-3AD203B41FA5}">
                      <a16:colId xmlns:a16="http://schemas.microsoft.com/office/drawing/2014/main" val="1632323903"/>
                    </a:ext>
                  </a:extLst>
                </a:gridCol>
                <a:gridCol w="394436">
                  <a:extLst>
                    <a:ext uri="{9D8B030D-6E8A-4147-A177-3AD203B41FA5}">
                      <a16:colId xmlns:a16="http://schemas.microsoft.com/office/drawing/2014/main" val="2264234394"/>
                    </a:ext>
                  </a:extLst>
                </a:gridCol>
                <a:gridCol w="299771">
                  <a:extLst>
                    <a:ext uri="{9D8B030D-6E8A-4147-A177-3AD203B41FA5}">
                      <a16:colId xmlns:a16="http://schemas.microsoft.com/office/drawing/2014/main" val="521975026"/>
                    </a:ext>
                  </a:extLst>
                </a:gridCol>
                <a:gridCol w="299771">
                  <a:extLst>
                    <a:ext uri="{9D8B030D-6E8A-4147-A177-3AD203B41FA5}">
                      <a16:colId xmlns:a16="http://schemas.microsoft.com/office/drawing/2014/main" val="502049911"/>
                    </a:ext>
                  </a:extLst>
                </a:gridCol>
                <a:gridCol w="354992">
                  <a:extLst>
                    <a:ext uri="{9D8B030D-6E8A-4147-A177-3AD203B41FA5}">
                      <a16:colId xmlns:a16="http://schemas.microsoft.com/office/drawing/2014/main" val="2590610424"/>
                    </a:ext>
                  </a:extLst>
                </a:gridCol>
                <a:gridCol w="394436">
                  <a:extLst>
                    <a:ext uri="{9D8B030D-6E8A-4147-A177-3AD203B41FA5}">
                      <a16:colId xmlns:a16="http://schemas.microsoft.com/office/drawing/2014/main" val="3618244358"/>
                    </a:ext>
                  </a:extLst>
                </a:gridCol>
                <a:gridCol w="362881">
                  <a:extLst>
                    <a:ext uri="{9D8B030D-6E8A-4147-A177-3AD203B41FA5}">
                      <a16:colId xmlns:a16="http://schemas.microsoft.com/office/drawing/2014/main" val="1818639953"/>
                    </a:ext>
                  </a:extLst>
                </a:gridCol>
                <a:gridCol w="362881">
                  <a:extLst>
                    <a:ext uri="{9D8B030D-6E8A-4147-A177-3AD203B41FA5}">
                      <a16:colId xmlns:a16="http://schemas.microsoft.com/office/drawing/2014/main" val="484731541"/>
                    </a:ext>
                  </a:extLst>
                </a:gridCol>
                <a:gridCol w="362881">
                  <a:extLst>
                    <a:ext uri="{9D8B030D-6E8A-4147-A177-3AD203B41FA5}">
                      <a16:colId xmlns:a16="http://schemas.microsoft.com/office/drawing/2014/main" val="1900555387"/>
                    </a:ext>
                  </a:extLst>
                </a:gridCol>
              </a:tblGrid>
              <a:tr h="186123">
                <a:tc rowSpan="3">
                  <a:txBody>
                    <a:bodyPr/>
                    <a:lstStyle/>
                    <a:p>
                      <a:pPr algn="ctr" rtl="0" fontAlgn="ctr">
                        <a:spcBef>
                          <a:spcPts val="0"/>
                        </a:spcBef>
                        <a:spcAft>
                          <a:spcPts val="0"/>
                        </a:spcAft>
                      </a:pPr>
                      <a:r>
                        <a:rPr lang="es-MX" sz="500" b="1" i="0" u="none" strike="noStrike">
                          <a:solidFill>
                            <a:srgbClr val="000000"/>
                          </a:solidFill>
                          <a:effectLst/>
                          <a:highlight>
                            <a:srgbClr val="E1E1E1"/>
                          </a:highlight>
                          <a:latin typeface="Arial" panose="020B0604020202020204" pitchFamily="34" charset="0"/>
                        </a:rPr>
                        <a:t>No.</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rowSpan="3">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Instancia Educativa                            CENTROS DE SERVICIO</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gridSpan="4">
                  <a:txBody>
                    <a:bodyPr/>
                    <a:lstStyle/>
                    <a:p>
                      <a:pPr algn="ctr" rtl="0" fontAlgn="ctr">
                        <a:spcBef>
                          <a:spcPts val="0"/>
                        </a:spcBef>
                        <a:spcAft>
                          <a:spcPts val="0"/>
                        </a:spcAft>
                      </a:pPr>
                      <a:r>
                        <a:rPr lang="es-MX" sz="600" b="1" i="0" u="none" strike="noStrike">
                          <a:solidFill>
                            <a:srgbClr val="000000"/>
                          </a:solidFill>
                          <a:effectLst/>
                          <a:highlight>
                            <a:srgbClr val="FFF2CC"/>
                          </a:highlight>
                          <a:latin typeface="Calibri" panose="020F0502020204030204" pitchFamily="34" charset="0"/>
                        </a:rPr>
                        <a:t>Primer Semestre</a:t>
                      </a:r>
                      <a:endParaRPr lang="es-MX" sz="1000">
                        <a:effectLst/>
                        <a:highlight>
                          <a:srgbClr val="FFF2CC"/>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rtl="0" fontAlgn="ctr">
                        <a:spcBef>
                          <a:spcPts val="0"/>
                        </a:spcBef>
                        <a:spcAft>
                          <a:spcPts val="0"/>
                        </a:spcAft>
                      </a:pPr>
                      <a:r>
                        <a:rPr lang="es-MX" sz="600" b="1" i="0" u="none" strike="noStrike">
                          <a:solidFill>
                            <a:srgbClr val="000000"/>
                          </a:solidFill>
                          <a:effectLst/>
                          <a:highlight>
                            <a:srgbClr val="FBE4D4"/>
                          </a:highlight>
                          <a:latin typeface="Calibri" panose="020F0502020204030204" pitchFamily="34" charset="0"/>
                        </a:rPr>
                        <a:t>Tercer Semestre</a:t>
                      </a:r>
                      <a:endParaRPr lang="es-MX" sz="1000">
                        <a:effectLst/>
                        <a:highlight>
                          <a:srgbClr val="FBE4D4"/>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E4D4"/>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rtl="0" fontAlgn="ctr">
                        <a:spcBef>
                          <a:spcPts val="0"/>
                        </a:spcBef>
                        <a:spcAft>
                          <a:spcPts val="0"/>
                        </a:spcAft>
                      </a:pPr>
                      <a:r>
                        <a:rPr lang="es-MX" sz="600" b="1" i="0" u="none" strike="noStrike">
                          <a:solidFill>
                            <a:srgbClr val="000000"/>
                          </a:solidFill>
                          <a:effectLst/>
                          <a:highlight>
                            <a:srgbClr val="C6E0B4"/>
                          </a:highlight>
                          <a:latin typeface="Calibri" panose="020F0502020204030204" pitchFamily="34" charset="0"/>
                        </a:rPr>
                        <a:t>Quinto Semestre</a:t>
                      </a:r>
                      <a:endParaRPr lang="es-MX" sz="1000">
                        <a:effectLst/>
                        <a:highlight>
                          <a:srgbClr val="C6E0B4"/>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Total Grupos</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rowSpan="2" gridSpan="2">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Total Alumnos</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rowSpan="2" hMerge="1">
                  <a:txBody>
                    <a:bodyPr/>
                    <a:lstStyle/>
                    <a:p>
                      <a:endParaRPr lang="es-MX"/>
                    </a:p>
                  </a:txBody>
                  <a:tcPr/>
                </a:tc>
                <a:tc rowSpan="3">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Gran Total</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extLst>
                  <a:ext uri="{0D108BD9-81ED-4DB2-BD59-A6C34878D82A}">
                    <a16:rowId xmlns:a16="http://schemas.microsoft.com/office/drawing/2014/main" val="2341032171"/>
                  </a:ext>
                </a:extLst>
              </a:tr>
              <a:tr h="174571">
                <a:tc vMerge="1">
                  <a:txBody>
                    <a:bodyPr/>
                    <a:lstStyle/>
                    <a:p>
                      <a:endParaRPr lang="es-MX"/>
                    </a:p>
                  </a:txBody>
                  <a:tcPr/>
                </a:tc>
                <a:tc vMerge="1">
                  <a:txBody>
                    <a:bodyPr/>
                    <a:lstStyle/>
                    <a:p>
                      <a:endParaRPr lang="es-MX"/>
                    </a:p>
                  </a:txBody>
                  <a:tcPr/>
                </a:tc>
                <a:tc rowSpan="2">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Grupos</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gridSpan="3">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Alumnos</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hMerge="1">
                  <a:txBody>
                    <a:bodyPr/>
                    <a:lstStyle/>
                    <a:p>
                      <a:endParaRPr lang="es-MX"/>
                    </a:p>
                  </a:txBody>
                  <a:tcPr/>
                </a:tc>
                <a:tc hMerge="1">
                  <a:txBody>
                    <a:bodyPr/>
                    <a:lstStyle/>
                    <a:p>
                      <a:endParaRPr lang="es-MX"/>
                    </a:p>
                  </a:txBody>
                  <a:tcPr/>
                </a:tc>
                <a:tc rowSpan="2">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Grupos</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gridSpan="3">
                  <a:txBody>
                    <a:bodyPr/>
                    <a:lstStyle/>
                    <a:p>
                      <a:pPr algn="ctr" rtl="0" fontAlgn="ctr">
                        <a:spcBef>
                          <a:spcPts val="0"/>
                        </a:spcBef>
                        <a:spcAft>
                          <a:spcPts val="0"/>
                        </a:spcAft>
                      </a:pPr>
                      <a:r>
                        <a:rPr lang="es-MX" sz="600" b="1" i="0" u="none" strike="noStrike" dirty="0">
                          <a:solidFill>
                            <a:srgbClr val="000000"/>
                          </a:solidFill>
                          <a:effectLst/>
                          <a:highlight>
                            <a:srgbClr val="E1E1E1"/>
                          </a:highlight>
                          <a:latin typeface="Calibri" panose="020F0502020204030204" pitchFamily="34" charset="0"/>
                        </a:rPr>
                        <a:t>Alumnos</a:t>
                      </a:r>
                      <a:endParaRPr lang="es-MX" sz="1000" dirty="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hMerge="1">
                  <a:txBody>
                    <a:bodyPr/>
                    <a:lstStyle/>
                    <a:p>
                      <a:endParaRPr lang="es-MX"/>
                    </a:p>
                  </a:txBody>
                  <a:tcPr/>
                </a:tc>
                <a:tc hMerge="1">
                  <a:txBody>
                    <a:bodyPr/>
                    <a:lstStyle/>
                    <a:p>
                      <a:endParaRPr lang="es-MX"/>
                    </a:p>
                  </a:txBody>
                  <a:tcPr/>
                </a:tc>
                <a:tc rowSpan="2">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Grupos</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gridSpan="3">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Alumnos</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hMerge="1">
                  <a:txBody>
                    <a:bodyPr/>
                    <a:lstStyle/>
                    <a:p>
                      <a:endParaRPr lang="es-MX"/>
                    </a:p>
                  </a:txBody>
                  <a:tcPr/>
                </a:tc>
                <a:tc hMerge="1">
                  <a:txBody>
                    <a:bodyPr/>
                    <a:lstStyle/>
                    <a:p>
                      <a:endParaRPr lang="es-MX"/>
                    </a:p>
                  </a:txBody>
                  <a:tcPr/>
                </a:tc>
                <a:tc vMerge="1">
                  <a:txBody>
                    <a:bodyPr/>
                    <a:lstStyle/>
                    <a:p>
                      <a:endParaRPr lang="es-MX"/>
                    </a:p>
                  </a:txBody>
                  <a:tcPr/>
                </a:tc>
                <a:tc gridSpan="2" vMerge="1">
                  <a:txBody>
                    <a:bodyPr/>
                    <a:lstStyle/>
                    <a:p>
                      <a:endParaRPr lang="es-MX"/>
                    </a:p>
                  </a:txBody>
                  <a:tcPr/>
                </a:tc>
                <a:tc hMerge="1" vMerge="1">
                  <a:txBody>
                    <a:bodyPr/>
                    <a:lstStyle/>
                    <a:p>
                      <a:endParaRPr lang="es-MX"/>
                    </a:p>
                  </a:txBody>
                  <a:tcPr/>
                </a:tc>
                <a:tc vMerge="1">
                  <a:txBody>
                    <a:bodyPr/>
                    <a:lstStyle/>
                    <a:p>
                      <a:endParaRPr lang="es-MX"/>
                    </a:p>
                  </a:txBody>
                  <a:tcPr/>
                </a:tc>
                <a:extLst>
                  <a:ext uri="{0D108BD9-81ED-4DB2-BD59-A6C34878D82A}">
                    <a16:rowId xmlns:a16="http://schemas.microsoft.com/office/drawing/2014/main" val="579180876"/>
                  </a:ext>
                </a:extLst>
              </a:tr>
              <a:tr h="400486">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Fem.</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Masc.</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Total</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vMerge="1">
                  <a:txBody>
                    <a:bodyPr/>
                    <a:lstStyle/>
                    <a:p>
                      <a:endParaRPr lang="es-MX"/>
                    </a:p>
                  </a:txBody>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Fem.</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Masc.</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Total</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vMerge="1">
                  <a:txBody>
                    <a:bodyPr/>
                    <a:lstStyle/>
                    <a:p>
                      <a:endParaRPr lang="es-MX"/>
                    </a:p>
                  </a:txBody>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Fem.</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Masc.</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Total</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vMerge="1">
                  <a:txBody>
                    <a:bodyPr/>
                    <a:lstStyle/>
                    <a:p>
                      <a:endParaRPr lang="es-MX"/>
                    </a:p>
                  </a:txBody>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Fem.</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Masc.</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vMerge="1">
                  <a:txBody>
                    <a:bodyPr/>
                    <a:lstStyle/>
                    <a:p>
                      <a:endParaRPr lang="es-MX"/>
                    </a:p>
                  </a:txBody>
                  <a:tcPr/>
                </a:tc>
                <a:extLst>
                  <a:ext uri="{0D108BD9-81ED-4DB2-BD59-A6C34878D82A}">
                    <a16:rowId xmlns:a16="http://schemas.microsoft.com/office/drawing/2014/main" val="4189599543"/>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ALTOS DE SEVILLA</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59869"/>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BLANCA FLOR</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7778392"/>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CAOBAS</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2991499"/>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CHAN CHÉN I</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6575257"/>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CHIQUILÁ</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87184"/>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COBÁ</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9693913"/>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DIVORCIADOS</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4817693"/>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LAGUNA KANÁ</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1442834"/>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LIMONES</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dirty="0">
                          <a:solidFill>
                            <a:srgbClr val="000000"/>
                          </a:solidFill>
                          <a:effectLst/>
                          <a:latin typeface="Calibri" panose="020F0502020204030204" pitchFamily="34" charset="0"/>
                        </a:rPr>
                        <a:t>25</a:t>
                      </a:r>
                      <a:endParaRPr lang="es-MX" sz="1000" dirty="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9128096"/>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NOH-BEC</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764202"/>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SAN PEDRO PERALTA</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5008794"/>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VALLEHERMOSO</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18212"/>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X-HAZIL SUR</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3574893"/>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X-PICHIL</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4638176"/>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ZAMORA</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2746073"/>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CHUN-YAH</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96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9601492"/>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RÍO VERDE</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1462953"/>
                  </a:ext>
                </a:extLst>
              </a:tr>
              <a:tr h="27641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PUERTO AVENTURAS</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167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316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8164728"/>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MAHAHUAL</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4479061"/>
                  </a:ext>
                </a:extLst>
              </a:tr>
              <a:tr h="169016">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EMSaD MIGUEL ALEMÁN</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10</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1197022"/>
                  </a:ext>
                </a:extLst>
              </a:tr>
              <a:tr h="276418">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pt-BR" sz="600" b="0" i="0" u="none" strike="noStrike">
                          <a:solidFill>
                            <a:srgbClr val="000000"/>
                          </a:solidFill>
                          <a:effectLst/>
                          <a:latin typeface="Calibri" panose="020F0502020204030204" pitchFamily="34" charset="0"/>
                        </a:rPr>
                        <a:t>EMSaD JOSEFA ORTIZ DE DOMÍNGUEZ</a:t>
                      </a:r>
                      <a:endParaRPr lang="pt-BR"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66</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17</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18</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35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24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19</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43</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5</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72</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600" b="0" i="0" u="none" strike="noStrike">
                          <a:solidFill>
                            <a:srgbClr val="000000"/>
                          </a:solidFill>
                          <a:effectLst/>
                          <a:latin typeface="Calibri" panose="020F0502020204030204" pitchFamily="34" charset="0"/>
                        </a:rPr>
                        <a:t>144</a:t>
                      </a:r>
                      <a:endParaRPr lang="es-MX" sz="1000">
                        <a:effectLs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4256907"/>
                  </a:ext>
                </a:extLst>
              </a:tr>
              <a:tr h="312218">
                <a:tc gridSpan="2">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Total</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hMerge="1">
                  <a:txBody>
                    <a:bodyPr/>
                    <a:lstStyle/>
                    <a:p>
                      <a:endParaRPr lang="es-MX"/>
                    </a:p>
                  </a:txBody>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45</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466</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427</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893</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38</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323</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344</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667</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26</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339</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325</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664</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109</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1128</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600" b="1" i="0" u="none" strike="noStrike">
                          <a:solidFill>
                            <a:srgbClr val="000000"/>
                          </a:solidFill>
                          <a:effectLst/>
                          <a:highlight>
                            <a:srgbClr val="E1E1E1"/>
                          </a:highlight>
                          <a:latin typeface="Calibri" panose="020F0502020204030204" pitchFamily="34" charset="0"/>
                        </a:rPr>
                        <a:t>1096</a:t>
                      </a:r>
                      <a:endParaRPr lang="es-MX" sz="100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700" b="1" i="0" u="none" strike="noStrike" dirty="0">
                          <a:solidFill>
                            <a:srgbClr val="000000"/>
                          </a:solidFill>
                          <a:effectLst/>
                          <a:highlight>
                            <a:srgbClr val="E1E1E1"/>
                          </a:highlight>
                          <a:latin typeface="Calibri" panose="020F0502020204030204" pitchFamily="34" charset="0"/>
                        </a:rPr>
                        <a:t>2224</a:t>
                      </a:r>
                      <a:endParaRPr lang="es-MX" sz="1000" dirty="0">
                        <a:effectLst/>
                        <a:highlight>
                          <a:srgbClr val="E1E1E1"/>
                        </a:highlight>
                      </a:endParaRPr>
                    </a:p>
                  </a:txBody>
                  <a:tcPr marL="52456" marR="52456" marT="26228" marB="262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extLst>
                  <a:ext uri="{0D108BD9-81ED-4DB2-BD59-A6C34878D82A}">
                    <a16:rowId xmlns:a16="http://schemas.microsoft.com/office/drawing/2014/main" val="2108142317"/>
                  </a:ext>
                </a:extLst>
              </a:tr>
            </a:tbl>
          </a:graphicData>
        </a:graphic>
      </p:graphicFrame>
      <p:sp>
        <p:nvSpPr>
          <p:cNvPr id="10" name="Rectangle 1">
            <a:extLst>
              <a:ext uri="{FF2B5EF4-FFF2-40B4-BE49-F238E27FC236}">
                <a16:creationId xmlns:a16="http://schemas.microsoft.com/office/drawing/2014/main" id="{8A165492-9A23-AC20-8EF1-FF2672E15507}"/>
              </a:ext>
            </a:extLst>
          </p:cNvPr>
          <p:cNvSpPr>
            <a:spLocks noChangeArrowheads="1"/>
          </p:cNvSpPr>
          <p:nvPr/>
        </p:nvSpPr>
        <p:spPr bwMode="auto">
          <a:xfrm>
            <a:off x="1006292" y="1255574"/>
            <a:ext cx="12769180" cy="52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408345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9B144F9-8D75-2C82-AF60-76BB043DF6C8}"/>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6512" y="2408"/>
            <a:ext cx="9180512" cy="6864092"/>
          </a:xfrm>
          <a:prstGeom prst="rect">
            <a:avLst/>
          </a:prstGeom>
        </p:spPr>
      </p:pic>
      <p:pic>
        <p:nvPicPr>
          <p:cNvPr id="4" name="Gráfico 3">
            <a:extLst>
              <a:ext uri="{FF2B5EF4-FFF2-40B4-BE49-F238E27FC236}">
                <a16:creationId xmlns:a16="http://schemas.microsoft.com/office/drawing/2014/main" id="{5BBBA6DC-960E-8997-CA45-D5B5C1A3A57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77170"/>
          <a:stretch/>
        </p:blipFill>
        <p:spPr>
          <a:xfrm>
            <a:off x="8202259" y="76880"/>
            <a:ext cx="442709" cy="619127"/>
          </a:xfrm>
          <a:prstGeom prst="rect">
            <a:avLst/>
          </a:prstGeom>
        </p:spPr>
      </p:pic>
      <p:pic>
        <p:nvPicPr>
          <p:cNvPr id="5" name="Gráfico 4">
            <a:extLst>
              <a:ext uri="{FF2B5EF4-FFF2-40B4-BE49-F238E27FC236}">
                <a16:creationId xmlns:a16="http://schemas.microsoft.com/office/drawing/2014/main" id="{E4B627CD-5531-99FE-B454-6DFC22E3715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963" t="59565" r="35625" b="19160"/>
          <a:stretch/>
        </p:blipFill>
        <p:spPr>
          <a:xfrm>
            <a:off x="0" y="44624"/>
            <a:ext cx="5940152" cy="169866"/>
          </a:xfrm>
          <a:prstGeom prst="rect">
            <a:avLst/>
          </a:prstGeom>
        </p:spPr>
      </p:pic>
      <p:sp>
        <p:nvSpPr>
          <p:cNvPr id="10" name="CuadroTexto 9"/>
          <p:cNvSpPr txBox="1"/>
          <p:nvPr/>
        </p:nvSpPr>
        <p:spPr>
          <a:xfrm>
            <a:off x="8638668" y="6381328"/>
            <a:ext cx="397828" cy="261610"/>
          </a:xfrm>
          <a:prstGeom prst="rect">
            <a:avLst/>
          </a:prstGeom>
          <a:noFill/>
        </p:spPr>
        <p:txBody>
          <a:bodyPr wrap="square" rtlCol="0">
            <a:spAutoFit/>
          </a:bodyPr>
          <a:lstStyle/>
          <a:p>
            <a:r>
              <a:rPr lang="es-MX" sz="1100" dirty="0"/>
              <a:t>13</a:t>
            </a:r>
          </a:p>
        </p:txBody>
      </p:sp>
      <p:sp>
        <p:nvSpPr>
          <p:cNvPr id="14" name="Rectángulo 13"/>
          <p:cNvSpPr/>
          <p:nvPr/>
        </p:nvSpPr>
        <p:spPr>
          <a:xfrm>
            <a:off x="467544" y="6364379"/>
            <a:ext cx="4572000" cy="230832"/>
          </a:xfrm>
          <a:prstGeom prst="rect">
            <a:avLst/>
          </a:prstGeom>
        </p:spPr>
        <p:txBody>
          <a:bodyPr>
            <a:spAutoFit/>
          </a:bodyPr>
          <a:lstStyle/>
          <a:p>
            <a:r>
              <a:rPr lang="es-MX" sz="900" dirty="0">
                <a:solidFill>
                  <a:srgbClr val="000000"/>
                </a:solidFill>
                <a:latin typeface="Calibri" panose="020F0502020204030204" pitchFamily="34" charset="0"/>
                <a:cs typeface="Calibri" panose="020F0502020204030204" pitchFamily="34" charset="0"/>
              </a:rPr>
              <a:t>http://controlescolar.cobaqroo.edu.mx/controlEscolar/index.jsp#</a:t>
            </a:r>
            <a:r>
              <a:rPr lang="es-MX" sz="900" dirty="0">
                <a:latin typeface="Calibri" panose="020F0502020204030204" pitchFamily="34" charset="0"/>
                <a:cs typeface="Calibri" panose="020F0502020204030204" pitchFamily="34" charset="0"/>
              </a:rPr>
              <a:t> </a:t>
            </a:r>
          </a:p>
        </p:txBody>
      </p:sp>
      <p:sp>
        <p:nvSpPr>
          <p:cNvPr id="15" name="Rectángulo 14"/>
          <p:cNvSpPr/>
          <p:nvPr/>
        </p:nvSpPr>
        <p:spPr>
          <a:xfrm>
            <a:off x="475794" y="6593111"/>
            <a:ext cx="790601" cy="230832"/>
          </a:xfrm>
          <a:prstGeom prst="rect">
            <a:avLst/>
          </a:prstGeom>
        </p:spPr>
        <p:txBody>
          <a:bodyPr wrap="none">
            <a:spAutoFit/>
          </a:bodyPr>
          <a:lstStyle/>
          <a:p>
            <a:r>
              <a:rPr lang="es-MX" sz="900" dirty="0">
                <a:solidFill>
                  <a:srgbClr val="000000"/>
                </a:solidFill>
                <a:latin typeface="Calibri" panose="020F0502020204030204" pitchFamily="34" charset="0"/>
                <a:cs typeface="Calibri" panose="020F0502020204030204" pitchFamily="34" charset="0"/>
              </a:rPr>
              <a:t>03/10/2024.</a:t>
            </a:r>
            <a:r>
              <a:rPr lang="es-MX" sz="900" dirty="0">
                <a:latin typeface="Calibri" panose="020F0502020204030204" pitchFamily="34" charset="0"/>
                <a:cs typeface="Calibri" panose="020F0502020204030204" pitchFamily="34" charset="0"/>
              </a:rPr>
              <a:t> </a:t>
            </a:r>
          </a:p>
        </p:txBody>
      </p:sp>
      <p:sp>
        <p:nvSpPr>
          <p:cNvPr id="12" name="CuadroTexto 11">
            <a:extLst>
              <a:ext uri="{FF2B5EF4-FFF2-40B4-BE49-F238E27FC236}">
                <a16:creationId xmlns:a16="http://schemas.microsoft.com/office/drawing/2014/main" id="{72700441-54C9-5768-F879-193DB2D490A2}"/>
              </a:ext>
            </a:extLst>
          </p:cNvPr>
          <p:cNvSpPr txBox="1"/>
          <p:nvPr/>
        </p:nvSpPr>
        <p:spPr>
          <a:xfrm>
            <a:off x="2066924" y="476672"/>
            <a:ext cx="4670384" cy="1200329"/>
          </a:xfrm>
          <a:prstGeom prst="rect">
            <a:avLst/>
          </a:prstGeom>
          <a:noFill/>
        </p:spPr>
        <p:txBody>
          <a:bodyPr wrap="square">
            <a:spAutoFit/>
          </a:bodyPr>
          <a:lstStyle/>
          <a:p>
            <a:pPr algn="ctr" rtl="0">
              <a:spcBef>
                <a:spcPts val="0"/>
              </a:spcBef>
              <a:spcAft>
                <a:spcPts val="0"/>
              </a:spcAft>
            </a:pPr>
            <a:r>
              <a:rPr lang="es-MX" sz="1800" b="1" i="0" u="none" strike="noStrike" dirty="0">
                <a:solidFill>
                  <a:srgbClr val="000000"/>
                </a:solidFill>
                <a:effectLst/>
                <a:latin typeface="Arial Black" panose="020B0A04020102020204" pitchFamily="34" charset="0"/>
              </a:rPr>
              <a:t> Matrícula inicial 24-B de incorporados</a:t>
            </a:r>
            <a:endParaRPr lang="es-MX" b="0" dirty="0">
              <a:effectLst/>
            </a:endParaRPr>
          </a:p>
          <a:p>
            <a:br>
              <a:rPr lang="es-MX" b="0" dirty="0">
                <a:effectLst/>
              </a:rPr>
            </a:br>
            <a:endParaRPr lang="es-MX" dirty="0"/>
          </a:p>
        </p:txBody>
      </p:sp>
      <p:graphicFrame>
        <p:nvGraphicFramePr>
          <p:cNvPr id="13" name="Tabla 12">
            <a:extLst>
              <a:ext uri="{FF2B5EF4-FFF2-40B4-BE49-F238E27FC236}">
                <a16:creationId xmlns:a16="http://schemas.microsoft.com/office/drawing/2014/main" id="{5344BE10-A9C4-9E8E-681C-C4CB89DBD7A1}"/>
              </a:ext>
            </a:extLst>
          </p:cNvPr>
          <p:cNvGraphicFramePr>
            <a:graphicFrameLocks noGrp="1"/>
          </p:cNvGraphicFramePr>
          <p:nvPr>
            <p:extLst>
              <p:ext uri="{D42A27DB-BD31-4B8C-83A1-F6EECF244321}">
                <p14:modId xmlns:p14="http://schemas.microsoft.com/office/powerpoint/2010/main" val="3613006673"/>
              </p:ext>
            </p:extLst>
          </p:nvPr>
        </p:nvGraphicFramePr>
        <p:xfrm>
          <a:off x="683568" y="1325727"/>
          <a:ext cx="7518690" cy="1671225"/>
        </p:xfrm>
        <a:graphic>
          <a:graphicData uri="http://schemas.openxmlformats.org/drawingml/2006/table">
            <a:tbl>
              <a:tblPr/>
              <a:tblGrid>
                <a:gridCol w="383118">
                  <a:extLst>
                    <a:ext uri="{9D8B030D-6E8A-4147-A177-3AD203B41FA5}">
                      <a16:colId xmlns:a16="http://schemas.microsoft.com/office/drawing/2014/main" val="801029351"/>
                    </a:ext>
                  </a:extLst>
                </a:gridCol>
                <a:gridCol w="1648776">
                  <a:extLst>
                    <a:ext uri="{9D8B030D-6E8A-4147-A177-3AD203B41FA5}">
                      <a16:colId xmlns:a16="http://schemas.microsoft.com/office/drawing/2014/main" val="2085665530"/>
                    </a:ext>
                  </a:extLst>
                </a:gridCol>
                <a:gridCol w="383118">
                  <a:extLst>
                    <a:ext uri="{9D8B030D-6E8A-4147-A177-3AD203B41FA5}">
                      <a16:colId xmlns:a16="http://schemas.microsoft.com/office/drawing/2014/main" val="4088131073"/>
                    </a:ext>
                  </a:extLst>
                </a:gridCol>
                <a:gridCol w="383118">
                  <a:extLst>
                    <a:ext uri="{9D8B030D-6E8A-4147-A177-3AD203B41FA5}">
                      <a16:colId xmlns:a16="http://schemas.microsoft.com/office/drawing/2014/main" val="3482891109"/>
                    </a:ext>
                  </a:extLst>
                </a:gridCol>
                <a:gridCol w="294180">
                  <a:extLst>
                    <a:ext uri="{9D8B030D-6E8A-4147-A177-3AD203B41FA5}">
                      <a16:colId xmlns:a16="http://schemas.microsoft.com/office/drawing/2014/main" val="3666284794"/>
                    </a:ext>
                  </a:extLst>
                </a:gridCol>
                <a:gridCol w="294180">
                  <a:extLst>
                    <a:ext uri="{9D8B030D-6E8A-4147-A177-3AD203B41FA5}">
                      <a16:colId xmlns:a16="http://schemas.microsoft.com/office/drawing/2014/main" val="2784052498"/>
                    </a:ext>
                  </a:extLst>
                </a:gridCol>
                <a:gridCol w="383118">
                  <a:extLst>
                    <a:ext uri="{9D8B030D-6E8A-4147-A177-3AD203B41FA5}">
                      <a16:colId xmlns:a16="http://schemas.microsoft.com/office/drawing/2014/main" val="4109233306"/>
                    </a:ext>
                  </a:extLst>
                </a:gridCol>
                <a:gridCol w="383118">
                  <a:extLst>
                    <a:ext uri="{9D8B030D-6E8A-4147-A177-3AD203B41FA5}">
                      <a16:colId xmlns:a16="http://schemas.microsoft.com/office/drawing/2014/main" val="3171020783"/>
                    </a:ext>
                  </a:extLst>
                </a:gridCol>
                <a:gridCol w="294180">
                  <a:extLst>
                    <a:ext uri="{9D8B030D-6E8A-4147-A177-3AD203B41FA5}">
                      <a16:colId xmlns:a16="http://schemas.microsoft.com/office/drawing/2014/main" val="2014710012"/>
                    </a:ext>
                  </a:extLst>
                </a:gridCol>
                <a:gridCol w="294180">
                  <a:extLst>
                    <a:ext uri="{9D8B030D-6E8A-4147-A177-3AD203B41FA5}">
                      <a16:colId xmlns:a16="http://schemas.microsoft.com/office/drawing/2014/main" val="434544745"/>
                    </a:ext>
                  </a:extLst>
                </a:gridCol>
                <a:gridCol w="383118">
                  <a:extLst>
                    <a:ext uri="{9D8B030D-6E8A-4147-A177-3AD203B41FA5}">
                      <a16:colId xmlns:a16="http://schemas.microsoft.com/office/drawing/2014/main" val="2897112808"/>
                    </a:ext>
                  </a:extLst>
                </a:gridCol>
                <a:gridCol w="294180">
                  <a:extLst>
                    <a:ext uri="{9D8B030D-6E8A-4147-A177-3AD203B41FA5}">
                      <a16:colId xmlns:a16="http://schemas.microsoft.com/office/drawing/2014/main" val="699885964"/>
                    </a:ext>
                  </a:extLst>
                </a:gridCol>
                <a:gridCol w="294180">
                  <a:extLst>
                    <a:ext uri="{9D8B030D-6E8A-4147-A177-3AD203B41FA5}">
                      <a16:colId xmlns:a16="http://schemas.microsoft.com/office/drawing/2014/main" val="1018825831"/>
                    </a:ext>
                  </a:extLst>
                </a:gridCol>
                <a:gridCol w="355752">
                  <a:extLst>
                    <a:ext uri="{9D8B030D-6E8A-4147-A177-3AD203B41FA5}">
                      <a16:colId xmlns:a16="http://schemas.microsoft.com/office/drawing/2014/main" val="2405211287"/>
                    </a:ext>
                  </a:extLst>
                </a:gridCol>
                <a:gridCol w="383118">
                  <a:extLst>
                    <a:ext uri="{9D8B030D-6E8A-4147-A177-3AD203B41FA5}">
                      <a16:colId xmlns:a16="http://schemas.microsoft.com/office/drawing/2014/main" val="1428059501"/>
                    </a:ext>
                  </a:extLst>
                </a:gridCol>
                <a:gridCol w="355752">
                  <a:extLst>
                    <a:ext uri="{9D8B030D-6E8A-4147-A177-3AD203B41FA5}">
                      <a16:colId xmlns:a16="http://schemas.microsoft.com/office/drawing/2014/main" val="4190456178"/>
                    </a:ext>
                  </a:extLst>
                </a:gridCol>
                <a:gridCol w="355752">
                  <a:extLst>
                    <a:ext uri="{9D8B030D-6E8A-4147-A177-3AD203B41FA5}">
                      <a16:colId xmlns:a16="http://schemas.microsoft.com/office/drawing/2014/main" val="531717688"/>
                    </a:ext>
                  </a:extLst>
                </a:gridCol>
                <a:gridCol w="355752">
                  <a:extLst>
                    <a:ext uri="{9D8B030D-6E8A-4147-A177-3AD203B41FA5}">
                      <a16:colId xmlns:a16="http://schemas.microsoft.com/office/drawing/2014/main" val="2384886774"/>
                    </a:ext>
                  </a:extLst>
                </a:gridCol>
              </a:tblGrid>
              <a:tr h="218060">
                <a:tc rowSpan="3">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No.</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rowSpan="3">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Instancia Educativa                        CENTRO DE ESTUDIOS RECONOCIDOS                   INCORPORADOS</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gridSpan="4">
                  <a:txBody>
                    <a:bodyPr/>
                    <a:lstStyle/>
                    <a:p>
                      <a:pPr algn="ctr" rtl="0" fontAlgn="ctr">
                        <a:spcBef>
                          <a:spcPts val="0"/>
                        </a:spcBef>
                        <a:spcAft>
                          <a:spcPts val="0"/>
                        </a:spcAft>
                      </a:pPr>
                      <a:r>
                        <a:rPr lang="es-MX" sz="800" b="1" i="0" u="none" strike="noStrike">
                          <a:solidFill>
                            <a:srgbClr val="000000"/>
                          </a:solidFill>
                          <a:effectLst/>
                          <a:highlight>
                            <a:srgbClr val="FFF2CC"/>
                          </a:highlight>
                          <a:latin typeface="Arial Black" panose="020B0A04020102020204" pitchFamily="34" charset="0"/>
                        </a:rPr>
                        <a:t>Primer Semestre</a:t>
                      </a:r>
                      <a:endParaRPr lang="es-MX" sz="1300">
                        <a:effectLst/>
                        <a:highlight>
                          <a:srgbClr val="FFF2CC"/>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rtl="0" fontAlgn="ctr">
                        <a:spcBef>
                          <a:spcPts val="0"/>
                        </a:spcBef>
                        <a:spcAft>
                          <a:spcPts val="0"/>
                        </a:spcAft>
                      </a:pPr>
                      <a:r>
                        <a:rPr lang="es-MX" sz="800" b="1" i="0" u="none" strike="noStrike">
                          <a:solidFill>
                            <a:srgbClr val="000000"/>
                          </a:solidFill>
                          <a:effectLst/>
                          <a:highlight>
                            <a:srgbClr val="FCE4D6"/>
                          </a:highlight>
                          <a:latin typeface="Arial Black" panose="020B0A04020102020204" pitchFamily="34" charset="0"/>
                        </a:rPr>
                        <a:t>Tercer Semestre</a:t>
                      </a:r>
                      <a:endParaRPr lang="es-MX" sz="1300">
                        <a:effectLst/>
                        <a:highlight>
                          <a:srgbClr val="FCE4D6"/>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E4D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rtl="0" fontAlgn="ctr">
                        <a:spcBef>
                          <a:spcPts val="0"/>
                        </a:spcBef>
                        <a:spcAft>
                          <a:spcPts val="0"/>
                        </a:spcAft>
                      </a:pPr>
                      <a:r>
                        <a:rPr lang="es-MX" sz="800" b="1" i="0" u="none" strike="noStrike">
                          <a:solidFill>
                            <a:srgbClr val="000000"/>
                          </a:solidFill>
                          <a:effectLst/>
                          <a:highlight>
                            <a:srgbClr val="C6E0B4"/>
                          </a:highlight>
                          <a:latin typeface="Arial Black" panose="020B0A04020102020204" pitchFamily="34" charset="0"/>
                        </a:rPr>
                        <a:t>Quinto Semestre</a:t>
                      </a:r>
                      <a:endParaRPr lang="es-MX" sz="1300">
                        <a:effectLst/>
                        <a:highlight>
                          <a:srgbClr val="C6E0B4"/>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Total Grupos</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rowSpan="2" gridSpan="2">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Total Alumnos</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rowSpan="2" hMerge="1">
                  <a:txBody>
                    <a:bodyPr/>
                    <a:lstStyle/>
                    <a:p>
                      <a:endParaRPr lang="es-MX"/>
                    </a:p>
                  </a:txBody>
                  <a:tcPr/>
                </a:tc>
                <a:tc rowSpan="3">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Gran Total</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extLst>
                  <a:ext uri="{0D108BD9-81ED-4DB2-BD59-A6C34878D82A}">
                    <a16:rowId xmlns:a16="http://schemas.microsoft.com/office/drawing/2014/main" val="983838523"/>
                  </a:ext>
                </a:extLst>
              </a:tr>
              <a:tr h="200155">
                <a:tc vMerge="1">
                  <a:txBody>
                    <a:bodyPr/>
                    <a:lstStyle/>
                    <a:p>
                      <a:endParaRPr lang="es-MX"/>
                    </a:p>
                  </a:txBody>
                  <a:tcPr/>
                </a:tc>
                <a:tc vMerge="1">
                  <a:txBody>
                    <a:bodyPr/>
                    <a:lstStyle/>
                    <a:p>
                      <a:endParaRPr lang="es-MX"/>
                    </a:p>
                  </a:txBody>
                  <a:tcPr/>
                </a:tc>
                <a:tc rowSpan="2">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Grupos</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gridSpan="3">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Alumnos</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hMerge="1">
                  <a:txBody>
                    <a:bodyPr/>
                    <a:lstStyle/>
                    <a:p>
                      <a:endParaRPr lang="es-MX"/>
                    </a:p>
                  </a:txBody>
                  <a:tcPr/>
                </a:tc>
                <a:tc hMerge="1">
                  <a:txBody>
                    <a:bodyPr/>
                    <a:lstStyle/>
                    <a:p>
                      <a:endParaRPr lang="es-MX"/>
                    </a:p>
                  </a:txBody>
                  <a:tcPr/>
                </a:tc>
                <a:tc rowSpan="2">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Grupos</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gridSpan="3">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Alumnos</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hMerge="1">
                  <a:txBody>
                    <a:bodyPr/>
                    <a:lstStyle/>
                    <a:p>
                      <a:endParaRPr lang="es-MX"/>
                    </a:p>
                  </a:txBody>
                  <a:tcPr/>
                </a:tc>
                <a:tc hMerge="1">
                  <a:txBody>
                    <a:bodyPr/>
                    <a:lstStyle/>
                    <a:p>
                      <a:endParaRPr lang="es-MX"/>
                    </a:p>
                  </a:txBody>
                  <a:tcPr/>
                </a:tc>
                <a:tc rowSpan="2">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Grupos</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gridSpan="3">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Alumnos</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hMerge="1">
                  <a:txBody>
                    <a:bodyPr/>
                    <a:lstStyle/>
                    <a:p>
                      <a:endParaRPr lang="es-MX"/>
                    </a:p>
                  </a:txBody>
                  <a:tcPr/>
                </a:tc>
                <a:tc hMerge="1">
                  <a:txBody>
                    <a:bodyPr/>
                    <a:lstStyle/>
                    <a:p>
                      <a:endParaRPr lang="es-MX"/>
                    </a:p>
                  </a:txBody>
                  <a:tcPr/>
                </a:tc>
                <a:tc vMerge="1">
                  <a:txBody>
                    <a:bodyPr/>
                    <a:lstStyle/>
                    <a:p>
                      <a:endParaRPr lang="es-MX"/>
                    </a:p>
                  </a:txBody>
                  <a:tcPr/>
                </a:tc>
                <a:tc gridSpan="2" vMerge="1">
                  <a:txBody>
                    <a:bodyPr/>
                    <a:lstStyle/>
                    <a:p>
                      <a:endParaRPr lang="es-MX"/>
                    </a:p>
                  </a:txBody>
                  <a:tcPr/>
                </a:tc>
                <a:tc hMerge="1" vMerge="1">
                  <a:txBody>
                    <a:bodyPr/>
                    <a:lstStyle/>
                    <a:p>
                      <a:endParaRPr lang="es-MX"/>
                    </a:p>
                  </a:txBody>
                  <a:tcPr/>
                </a:tc>
                <a:tc vMerge="1">
                  <a:txBody>
                    <a:bodyPr/>
                    <a:lstStyle/>
                    <a:p>
                      <a:endParaRPr lang="es-MX"/>
                    </a:p>
                  </a:txBody>
                  <a:tcPr/>
                </a:tc>
                <a:extLst>
                  <a:ext uri="{0D108BD9-81ED-4DB2-BD59-A6C34878D82A}">
                    <a16:rowId xmlns:a16="http://schemas.microsoft.com/office/drawing/2014/main" val="393833868"/>
                  </a:ext>
                </a:extLst>
              </a:tr>
              <a:tr h="372824">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Fem.</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Masc.</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Total</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vMerge="1">
                  <a:txBody>
                    <a:bodyPr/>
                    <a:lstStyle/>
                    <a:p>
                      <a:endParaRPr lang="es-MX"/>
                    </a:p>
                  </a:txBody>
                  <a:tcPr/>
                </a:tc>
                <a:tc>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Fem.</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Masc.</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Total</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vMerge="1">
                  <a:txBody>
                    <a:bodyPr/>
                    <a:lstStyle/>
                    <a:p>
                      <a:endParaRPr lang="es-MX"/>
                    </a:p>
                  </a:txBody>
                  <a:tcPr/>
                </a:tc>
                <a:tc>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Fem.</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Masc.</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Total</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vMerge="1">
                  <a:txBody>
                    <a:bodyPr/>
                    <a:lstStyle/>
                    <a:p>
                      <a:endParaRPr lang="es-MX"/>
                    </a:p>
                  </a:txBody>
                  <a:tcPr/>
                </a:tc>
                <a:tc>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Fem.</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700" b="1" i="0" u="none" strike="noStrike">
                          <a:solidFill>
                            <a:srgbClr val="000000"/>
                          </a:solidFill>
                          <a:effectLst/>
                          <a:highlight>
                            <a:srgbClr val="E1E1E1"/>
                          </a:highlight>
                          <a:latin typeface="Arial" panose="020B0604020202020204" pitchFamily="34" charset="0"/>
                        </a:rPr>
                        <a:t>Masc.</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vMerge="1">
                  <a:txBody>
                    <a:bodyPr/>
                    <a:lstStyle/>
                    <a:p>
                      <a:endParaRPr lang="es-MX"/>
                    </a:p>
                  </a:txBody>
                  <a:tcPr/>
                </a:tc>
                <a:extLst>
                  <a:ext uri="{0D108BD9-81ED-4DB2-BD59-A6C34878D82A}">
                    <a16:rowId xmlns:a16="http://schemas.microsoft.com/office/drawing/2014/main" val="2445491206"/>
                  </a:ext>
                </a:extLst>
              </a:tr>
              <a:tr h="218060">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COLEGIO ECAB</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10</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14</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24</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2</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7</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9</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3</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3</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6</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3</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15</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24</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39</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6096338"/>
                  </a:ext>
                </a:extLst>
              </a:tr>
              <a:tr h="218060">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2</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COLEGIO BRITÁNICO</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6</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4</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10</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2</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3</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4</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4</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4</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5</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9</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7</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11</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12</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23</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9783460"/>
                  </a:ext>
                </a:extLst>
              </a:tr>
              <a:tr h="218060">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3</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LICEO DEL CARIBE</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12</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3</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15</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9</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13</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22</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5</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7</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12</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3</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26</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23</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800" b="0" i="0" u="none" strike="noStrike">
                          <a:solidFill>
                            <a:srgbClr val="000000"/>
                          </a:solidFill>
                          <a:effectLst/>
                          <a:latin typeface="Calibri" panose="020F0502020204030204" pitchFamily="34" charset="0"/>
                        </a:rPr>
                        <a:t>49</a:t>
                      </a:r>
                      <a:endParaRPr lang="es-MX" sz="1300">
                        <a:effectLs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247562"/>
                  </a:ext>
                </a:extLst>
              </a:tr>
              <a:tr h="226006">
                <a:tc gridSpan="2">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Total</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hMerge="1">
                  <a:txBody>
                    <a:bodyPr/>
                    <a:lstStyle/>
                    <a:p>
                      <a:endParaRPr lang="es-MX"/>
                    </a:p>
                  </a:txBody>
                  <a:tcPr/>
                </a:tc>
                <a:tc>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3</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28</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21</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49</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4</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12</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23</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35</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6</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12</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15</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27</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13</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52</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800" b="1" i="0" u="none" strike="noStrike">
                          <a:solidFill>
                            <a:srgbClr val="000000"/>
                          </a:solidFill>
                          <a:effectLst/>
                          <a:highlight>
                            <a:srgbClr val="E1E1E1"/>
                          </a:highlight>
                          <a:latin typeface="Calibri" panose="020F0502020204030204" pitchFamily="34" charset="0"/>
                        </a:rPr>
                        <a:t>59</a:t>
                      </a:r>
                      <a:endParaRPr lang="es-MX" sz="130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ctr" rtl="0" fontAlgn="ctr">
                        <a:spcBef>
                          <a:spcPts val="0"/>
                        </a:spcBef>
                        <a:spcAft>
                          <a:spcPts val="0"/>
                        </a:spcAft>
                      </a:pPr>
                      <a:r>
                        <a:rPr lang="es-MX" sz="800" b="1" i="0" u="none" strike="noStrike" dirty="0">
                          <a:solidFill>
                            <a:srgbClr val="000000"/>
                          </a:solidFill>
                          <a:effectLst/>
                          <a:highlight>
                            <a:srgbClr val="E1E1E1"/>
                          </a:highlight>
                          <a:latin typeface="Calibri" panose="020F0502020204030204" pitchFamily="34" charset="0"/>
                        </a:rPr>
                        <a:t>111</a:t>
                      </a:r>
                      <a:endParaRPr lang="es-MX" sz="1300" dirty="0">
                        <a:effectLst/>
                        <a:highlight>
                          <a:srgbClr val="E1E1E1"/>
                        </a:highlight>
                      </a:endParaRPr>
                    </a:p>
                  </a:txBody>
                  <a:tcPr marL="63678" marR="63678" marT="31839" marB="3183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extLst>
                  <a:ext uri="{0D108BD9-81ED-4DB2-BD59-A6C34878D82A}">
                    <a16:rowId xmlns:a16="http://schemas.microsoft.com/office/drawing/2014/main" val="2906404780"/>
                  </a:ext>
                </a:extLst>
              </a:tr>
            </a:tbl>
          </a:graphicData>
        </a:graphic>
      </p:graphicFrame>
      <p:sp>
        <p:nvSpPr>
          <p:cNvPr id="16" name="Rectangle 2">
            <a:extLst>
              <a:ext uri="{FF2B5EF4-FFF2-40B4-BE49-F238E27FC236}">
                <a16:creationId xmlns:a16="http://schemas.microsoft.com/office/drawing/2014/main" id="{0A56720C-7E94-8A90-5720-306913CFEE68}"/>
              </a:ext>
            </a:extLst>
          </p:cNvPr>
          <p:cNvSpPr>
            <a:spLocks noChangeArrowheads="1"/>
          </p:cNvSpPr>
          <p:nvPr/>
        </p:nvSpPr>
        <p:spPr bwMode="auto">
          <a:xfrm>
            <a:off x="683568" y="1325743"/>
            <a:ext cx="9431112" cy="5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84512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9B144F9-8D75-2C82-AF60-76BB043DF6C8}"/>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6735" y="44624"/>
            <a:ext cx="9416569" cy="6864092"/>
          </a:xfrm>
          <a:prstGeom prst="rect">
            <a:avLst/>
          </a:prstGeom>
        </p:spPr>
      </p:pic>
      <p:pic>
        <p:nvPicPr>
          <p:cNvPr id="4" name="Gráfico 3">
            <a:extLst>
              <a:ext uri="{FF2B5EF4-FFF2-40B4-BE49-F238E27FC236}">
                <a16:creationId xmlns:a16="http://schemas.microsoft.com/office/drawing/2014/main" id="{5BBBA6DC-960E-8997-CA45-D5B5C1A3A57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77170"/>
          <a:stretch/>
        </p:blipFill>
        <p:spPr>
          <a:xfrm>
            <a:off x="8202259" y="76880"/>
            <a:ext cx="442709" cy="619127"/>
          </a:xfrm>
          <a:prstGeom prst="rect">
            <a:avLst/>
          </a:prstGeom>
        </p:spPr>
      </p:pic>
      <p:pic>
        <p:nvPicPr>
          <p:cNvPr id="5" name="Gráfico 4">
            <a:extLst>
              <a:ext uri="{FF2B5EF4-FFF2-40B4-BE49-F238E27FC236}">
                <a16:creationId xmlns:a16="http://schemas.microsoft.com/office/drawing/2014/main" id="{E4B627CD-5531-99FE-B454-6DFC22E3715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963" t="59565" r="35625" b="19160"/>
          <a:stretch/>
        </p:blipFill>
        <p:spPr>
          <a:xfrm>
            <a:off x="-75654" y="44624"/>
            <a:ext cx="5940152" cy="238866"/>
          </a:xfrm>
          <a:prstGeom prst="rect">
            <a:avLst/>
          </a:prstGeom>
        </p:spPr>
      </p:pic>
      <p:sp>
        <p:nvSpPr>
          <p:cNvPr id="7" name="Rectángulo 6"/>
          <p:cNvSpPr/>
          <p:nvPr/>
        </p:nvSpPr>
        <p:spPr>
          <a:xfrm>
            <a:off x="608422" y="717029"/>
            <a:ext cx="4572000" cy="276999"/>
          </a:xfrm>
          <a:prstGeom prst="rect">
            <a:avLst/>
          </a:prstGeom>
        </p:spPr>
        <p:txBody>
          <a:bodyPr>
            <a:spAutoFit/>
          </a:bodyPr>
          <a:lstStyle/>
          <a:p>
            <a:pPr algn="ctr" fontAlgn="ctr"/>
            <a:r>
              <a:rPr lang="es-MX" sz="1200" b="1" dirty="0">
                <a:solidFill>
                  <a:srgbClr val="000000"/>
                </a:solidFill>
                <a:latin typeface="Arial" panose="020B0604020202020204" pitchFamily="34" charset="0"/>
                <a:cs typeface="Arial" panose="020B0604020202020204" pitchFamily="34" charset="0"/>
              </a:rPr>
              <a:t>Modalidad mixta. Opción </a:t>
            </a:r>
            <a:r>
              <a:rPr lang="es-MX" sz="1200" b="1" dirty="0" err="1">
                <a:solidFill>
                  <a:srgbClr val="000000"/>
                </a:solidFill>
                <a:latin typeface="Arial" panose="020B0604020202020204" pitchFamily="34" charset="0"/>
                <a:cs typeface="Arial" panose="020B0604020202020204" pitchFamily="34" charset="0"/>
              </a:rPr>
              <a:t>autoplaneada</a:t>
            </a:r>
            <a:endParaRPr lang="es-MX" sz="1200" b="1" dirty="0">
              <a:solidFill>
                <a:srgbClr val="000000"/>
              </a:solidFill>
              <a:latin typeface="Arial" panose="020B0604020202020204" pitchFamily="34" charset="0"/>
              <a:cs typeface="Arial" panose="020B0604020202020204" pitchFamily="34" charset="0"/>
            </a:endParaRPr>
          </a:p>
        </p:txBody>
      </p:sp>
      <p:sp>
        <p:nvSpPr>
          <p:cNvPr id="8" name="Rectángulo 7"/>
          <p:cNvSpPr/>
          <p:nvPr/>
        </p:nvSpPr>
        <p:spPr>
          <a:xfrm>
            <a:off x="418470" y="3529741"/>
            <a:ext cx="4572000" cy="276999"/>
          </a:xfrm>
          <a:prstGeom prst="rect">
            <a:avLst/>
          </a:prstGeom>
        </p:spPr>
        <p:txBody>
          <a:bodyPr>
            <a:spAutoFit/>
          </a:bodyPr>
          <a:lstStyle/>
          <a:p>
            <a:pPr algn="ctr" fontAlgn="ctr"/>
            <a:r>
              <a:rPr lang="es-MX" sz="1200" b="1" dirty="0">
                <a:solidFill>
                  <a:srgbClr val="000000"/>
                </a:solidFill>
                <a:latin typeface="Arial" panose="020B0604020202020204" pitchFamily="34" charset="0"/>
                <a:cs typeface="Arial" panose="020B0604020202020204" pitchFamily="34" charset="0"/>
              </a:rPr>
              <a:t>Modalidad mixta. Opción mixta</a:t>
            </a:r>
          </a:p>
        </p:txBody>
      </p:sp>
      <p:graphicFrame>
        <p:nvGraphicFramePr>
          <p:cNvPr id="10" name="Tabla 9"/>
          <p:cNvGraphicFramePr>
            <a:graphicFrameLocks noGrp="1"/>
          </p:cNvGraphicFramePr>
          <p:nvPr>
            <p:extLst>
              <p:ext uri="{D42A27DB-BD31-4B8C-83A1-F6EECF244321}">
                <p14:modId xmlns:p14="http://schemas.microsoft.com/office/powerpoint/2010/main" val="84310539"/>
              </p:ext>
            </p:extLst>
          </p:nvPr>
        </p:nvGraphicFramePr>
        <p:xfrm>
          <a:off x="938278" y="2823200"/>
          <a:ext cx="5819943" cy="685800"/>
        </p:xfrm>
        <a:graphic>
          <a:graphicData uri="http://schemas.openxmlformats.org/drawingml/2006/table">
            <a:tbl>
              <a:tblPr/>
              <a:tblGrid>
                <a:gridCol w="2053490">
                  <a:extLst>
                    <a:ext uri="{9D8B030D-6E8A-4147-A177-3AD203B41FA5}">
                      <a16:colId xmlns:a16="http://schemas.microsoft.com/office/drawing/2014/main" val="853167382"/>
                    </a:ext>
                  </a:extLst>
                </a:gridCol>
                <a:gridCol w="1042224">
                  <a:extLst>
                    <a:ext uri="{9D8B030D-6E8A-4147-A177-3AD203B41FA5}">
                      <a16:colId xmlns:a16="http://schemas.microsoft.com/office/drawing/2014/main" val="2468481057"/>
                    </a:ext>
                  </a:extLst>
                </a:gridCol>
                <a:gridCol w="1073181">
                  <a:extLst>
                    <a:ext uri="{9D8B030D-6E8A-4147-A177-3AD203B41FA5}">
                      <a16:colId xmlns:a16="http://schemas.microsoft.com/office/drawing/2014/main" val="1381705446"/>
                    </a:ext>
                  </a:extLst>
                </a:gridCol>
                <a:gridCol w="825524">
                  <a:extLst>
                    <a:ext uri="{9D8B030D-6E8A-4147-A177-3AD203B41FA5}">
                      <a16:colId xmlns:a16="http://schemas.microsoft.com/office/drawing/2014/main" val="3894295175"/>
                    </a:ext>
                  </a:extLst>
                </a:gridCol>
                <a:gridCol w="825524">
                  <a:extLst>
                    <a:ext uri="{9D8B030D-6E8A-4147-A177-3AD203B41FA5}">
                      <a16:colId xmlns:a16="http://schemas.microsoft.com/office/drawing/2014/main" val="2607793297"/>
                    </a:ext>
                  </a:extLst>
                </a:gridCol>
              </a:tblGrid>
              <a:tr h="357019">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900" b="0" i="0" u="none" strike="noStrike" kern="1200" dirty="0">
                          <a:solidFill>
                            <a:schemeClr val="tx1"/>
                          </a:solidFill>
                          <a:effectLst/>
                          <a:latin typeface="Calibri" panose="020F0502020204030204"/>
                          <a:ea typeface="+mn-ea"/>
                          <a:cs typeface="+mn-cs"/>
                        </a:rPr>
                        <a:t>Para la emisión de la estadística se tomó en cuenta el tiempo de captura del primer parcial (del 18 al 20 de septiembre) así como la recuperación académica (del 23 al 26 de septiembre), ambos periodos establecidos en el calendario escolar vigente.</a:t>
                      </a:r>
                      <a:endParaRPr lang="es-MX" sz="900" b="0" i="0" u="none" strike="noStrike" dirty="0">
                        <a:solidFill>
                          <a:schemeClr val="tx1"/>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s-MX"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s-MX" sz="900" b="0" i="0" u="none" strike="noStrike" dirty="0">
                        <a:solidFill>
                          <a:schemeClr val="tx1"/>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50871585"/>
                  </a:ext>
                </a:extLst>
              </a:tr>
              <a:tr h="8925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s-MX" sz="900" b="0" i="0" u="none" strike="noStrike" dirty="0">
                        <a:solidFill>
                          <a:schemeClr val="tx1"/>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s-MX" sz="900" b="0" i="0" u="none" strike="noStrike" dirty="0">
                        <a:solidFill>
                          <a:schemeClr val="tx1"/>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s-MX"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s-MX"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s-MX" sz="9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78049898"/>
                  </a:ext>
                </a:extLst>
              </a:tr>
              <a:tr h="89255">
                <a:tc gridSpan="5">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s-MX" sz="900" b="0" i="0" u="none" strike="noStrike" dirty="0">
                        <a:solidFill>
                          <a:schemeClr val="tx1"/>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642892240"/>
                  </a:ext>
                </a:extLst>
              </a:tr>
            </a:tbl>
          </a:graphicData>
        </a:graphic>
      </p:graphicFrame>
      <p:sp>
        <p:nvSpPr>
          <p:cNvPr id="11" name="CuadroTexto 10">
            <a:extLst>
              <a:ext uri="{FF2B5EF4-FFF2-40B4-BE49-F238E27FC236}">
                <a16:creationId xmlns:a16="http://schemas.microsoft.com/office/drawing/2014/main" id="{460A5CE1-AC43-E10E-A931-A406550C6D5F}"/>
              </a:ext>
            </a:extLst>
          </p:cNvPr>
          <p:cNvSpPr txBox="1"/>
          <p:nvPr/>
        </p:nvSpPr>
        <p:spPr>
          <a:xfrm>
            <a:off x="1567441" y="260648"/>
            <a:ext cx="4791918" cy="646331"/>
          </a:xfrm>
          <a:prstGeom prst="rect">
            <a:avLst/>
          </a:prstGeom>
          <a:noFill/>
        </p:spPr>
        <p:txBody>
          <a:bodyPr wrap="square">
            <a:spAutoFit/>
          </a:bodyPr>
          <a:lstStyle/>
          <a:p>
            <a:pPr algn="ctr" rtl="0">
              <a:spcBef>
                <a:spcPts val="0"/>
              </a:spcBef>
              <a:spcAft>
                <a:spcPts val="0"/>
              </a:spcAft>
            </a:pPr>
            <a:r>
              <a:rPr lang="es-MX" sz="1800" b="1" i="0" u="none" strike="noStrike" dirty="0">
                <a:solidFill>
                  <a:srgbClr val="000000"/>
                </a:solidFill>
                <a:effectLst/>
                <a:latin typeface="Arial" panose="020B0604020202020204" pitchFamily="34" charset="0"/>
              </a:rPr>
              <a:t>Matrícula inicial  24-B</a:t>
            </a:r>
            <a:endParaRPr lang="es-MX" b="0" dirty="0">
              <a:effectLst/>
            </a:endParaRPr>
          </a:p>
          <a:p>
            <a:endParaRPr lang="es-MX" dirty="0"/>
          </a:p>
        </p:txBody>
      </p:sp>
      <p:graphicFrame>
        <p:nvGraphicFramePr>
          <p:cNvPr id="15" name="Tabla 14">
            <a:extLst>
              <a:ext uri="{FF2B5EF4-FFF2-40B4-BE49-F238E27FC236}">
                <a16:creationId xmlns:a16="http://schemas.microsoft.com/office/drawing/2014/main" id="{B4C26C7E-C6F9-BF24-2E39-9EAF519E51B6}"/>
              </a:ext>
            </a:extLst>
          </p:cNvPr>
          <p:cNvGraphicFramePr>
            <a:graphicFrameLocks noGrp="1"/>
          </p:cNvGraphicFramePr>
          <p:nvPr>
            <p:extLst>
              <p:ext uri="{D42A27DB-BD31-4B8C-83A1-F6EECF244321}">
                <p14:modId xmlns:p14="http://schemas.microsoft.com/office/powerpoint/2010/main" val="299022565"/>
              </p:ext>
            </p:extLst>
          </p:nvPr>
        </p:nvGraphicFramePr>
        <p:xfrm>
          <a:off x="899592" y="980728"/>
          <a:ext cx="7043917" cy="1726100"/>
        </p:xfrm>
        <a:graphic>
          <a:graphicData uri="http://schemas.openxmlformats.org/drawingml/2006/table">
            <a:tbl>
              <a:tblPr/>
              <a:tblGrid>
                <a:gridCol w="3176492">
                  <a:extLst>
                    <a:ext uri="{9D8B030D-6E8A-4147-A177-3AD203B41FA5}">
                      <a16:colId xmlns:a16="http://schemas.microsoft.com/office/drawing/2014/main" val="3773108898"/>
                    </a:ext>
                  </a:extLst>
                </a:gridCol>
                <a:gridCol w="1372891">
                  <a:extLst>
                    <a:ext uri="{9D8B030D-6E8A-4147-A177-3AD203B41FA5}">
                      <a16:colId xmlns:a16="http://schemas.microsoft.com/office/drawing/2014/main" val="3304162479"/>
                    </a:ext>
                  </a:extLst>
                </a:gridCol>
                <a:gridCol w="1408783">
                  <a:extLst>
                    <a:ext uri="{9D8B030D-6E8A-4147-A177-3AD203B41FA5}">
                      <a16:colId xmlns:a16="http://schemas.microsoft.com/office/drawing/2014/main" val="960369329"/>
                    </a:ext>
                  </a:extLst>
                </a:gridCol>
                <a:gridCol w="1085751">
                  <a:extLst>
                    <a:ext uri="{9D8B030D-6E8A-4147-A177-3AD203B41FA5}">
                      <a16:colId xmlns:a16="http://schemas.microsoft.com/office/drawing/2014/main" val="1537837713"/>
                    </a:ext>
                  </a:extLst>
                </a:gridCol>
              </a:tblGrid>
              <a:tr h="546540">
                <a:tc>
                  <a:txBody>
                    <a:bodyPr/>
                    <a:lstStyle/>
                    <a:p>
                      <a:pPr algn="ctr" rtl="0" fontAlgn="ctr">
                        <a:spcBef>
                          <a:spcPts val="0"/>
                        </a:spcBef>
                        <a:spcAft>
                          <a:spcPts val="0"/>
                        </a:spcAft>
                      </a:pPr>
                      <a:r>
                        <a:rPr lang="es-MX" sz="1200" b="0" i="0" u="none" strike="noStrike">
                          <a:solidFill>
                            <a:srgbClr val="000000"/>
                          </a:solidFill>
                          <a:effectLst/>
                          <a:highlight>
                            <a:srgbClr val="9FC7C5"/>
                          </a:highlight>
                          <a:latin typeface="Arial" panose="020B0604020202020204" pitchFamily="34" charset="0"/>
                        </a:rPr>
                        <a:t>Centro de Servicios Académicos Integrales </a:t>
                      </a:r>
                      <a:endParaRPr lang="es-MX" sz="1800">
                        <a:effectLst/>
                        <a:highlight>
                          <a:srgbClr val="9FC7C5"/>
                        </a:highlight>
                      </a:endParaRPr>
                    </a:p>
                    <a:p>
                      <a:pPr algn="ctr" rtl="0" fontAlgn="ctr">
                        <a:spcBef>
                          <a:spcPts val="0"/>
                        </a:spcBef>
                        <a:spcAft>
                          <a:spcPts val="0"/>
                        </a:spcAft>
                      </a:pPr>
                      <a:r>
                        <a:rPr lang="es-MX" sz="1600" b="1" i="0" u="none" strike="noStrike">
                          <a:solidFill>
                            <a:srgbClr val="000000"/>
                          </a:solidFill>
                          <a:effectLst/>
                          <a:highlight>
                            <a:srgbClr val="9FC7C5"/>
                          </a:highlight>
                          <a:latin typeface="Arial" panose="020B0604020202020204" pitchFamily="34" charset="0"/>
                        </a:rPr>
                        <a:t>(CSAI)</a:t>
                      </a:r>
                      <a:endParaRPr lang="es-MX" sz="1800">
                        <a:effectLst/>
                        <a:highlight>
                          <a:srgbClr val="9FC7C5"/>
                        </a:highligh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9FC7C5"/>
                    </a:solidFill>
                  </a:tcPr>
                </a:tc>
                <a:tc>
                  <a:txBody>
                    <a:bodyPr/>
                    <a:lstStyle/>
                    <a:p>
                      <a:pPr algn="ctr" rtl="0" fontAlgn="ctr">
                        <a:spcBef>
                          <a:spcPts val="0"/>
                        </a:spcBef>
                        <a:spcAft>
                          <a:spcPts val="0"/>
                        </a:spcAft>
                      </a:pPr>
                      <a:r>
                        <a:rPr lang="es-MX" sz="1200" b="0" i="0" u="none" strike="noStrike">
                          <a:solidFill>
                            <a:srgbClr val="000000"/>
                          </a:solidFill>
                          <a:effectLst/>
                          <a:highlight>
                            <a:srgbClr val="9FC7C5"/>
                          </a:highlight>
                          <a:latin typeface="Arial" panose="020B0604020202020204" pitchFamily="34" charset="0"/>
                        </a:rPr>
                        <a:t>Femenino</a:t>
                      </a:r>
                      <a:endParaRPr lang="es-MX" sz="1800">
                        <a:effectLst/>
                        <a:highlight>
                          <a:srgbClr val="9FC7C5"/>
                        </a:highligh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9FC7C5"/>
                    </a:solidFill>
                  </a:tcPr>
                </a:tc>
                <a:tc>
                  <a:txBody>
                    <a:bodyPr/>
                    <a:lstStyle/>
                    <a:p>
                      <a:pPr algn="ctr" rtl="0" fontAlgn="ctr">
                        <a:spcBef>
                          <a:spcPts val="0"/>
                        </a:spcBef>
                        <a:spcAft>
                          <a:spcPts val="0"/>
                        </a:spcAft>
                      </a:pPr>
                      <a:r>
                        <a:rPr lang="es-MX" sz="1200" b="0" i="0" u="none" strike="noStrike">
                          <a:solidFill>
                            <a:srgbClr val="000000"/>
                          </a:solidFill>
                          <a:effectLst/>
                          <a:highlight>
                            <a:srgbClr val="9FC7C5"/>
                          </a:highlight>
                          <a:latin typeface="Arial" panose="020B0604020202020204" pitchFamily="34" charset="0"/>
                        </a:rPr>
                        <a:t>Masculino</a:t>
                      </a:r>
                      <a:endParaRPr lang="es-MX" sz="1800">
                        <a:effectLst/>
                        <a:highlight>
                          <a:srgbClr val="9FC7C5"/>
                        </a:highligh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9FC7C5"/>
                    </a:solidFill>
                  </a:tcPr>
                </a:tc>
                <a:tc>
                  <a:txBody>
                    <a:bodyPr/>
                    <a:lstStyle/>
                    <a:p>
                      <a:pPr algn="ctr" rtl="0" fontAlgn="ctr">
                        <a:spcBef>
                          <a:spcPts val="0"/>
                        </a:spcBef>
                        <a:spcAft>
                          <a:spcPts val="0"/>
                        </a:spcAft>
                      </a:pPr>
                      <a:r>
                        <a:rPr lang="fr-FR" sz="1200" b="1" i="0" u="none" strike="noStrike">
                          <a:solidFill>
                            <a:srgbClr val="000000"/>
                          </a:solidFill>
                          <a:effectLst/>
                          <a:highlight>
                            <a:srgbClr val="9FC7C5"/>
                          </a:highlight>
                          <a:latin typeface="Arial" panose="020B0604020202020204" pitchFamily="34" charset="0"/>
                        </a:rPr>
                        <a:t>T O T A L</a:t>
                      </a:r>
                      <a:endParaRPr lang="fr-FR" sz="1800">
                        <a:effectLst/>
                        <a:highlight>
                          <a:srgbClr val="9FC7C5"/>
                        </a:highligh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9FC7C5"/>
                    </a:solidFill>
                  </a:tcPr>
                </a:tc>
                <a:extLst>
                  <a:ext uri="{0D108BD9-81ED-4DB2-BD59-A6C34878D82A}">
                    <a16:rowId xmlns:a16="http://schemas.microsoft.com/office/drawing/2014/main" val="2557844914"/>
                  </a:ext>
                </a:extLst>
              </a:tr>
              <a:tr h="236614">
                <a:tc>
                  <a:txBody>
                    <a:bodyPr/>
                    <a:lstStyle/>
                    <a:p>
                      <a:pPr algn="ctr" rtl="0" fontAlgn="ctr">
                        <a:spcBef>
                          <a:spcPts val="0"/>
                        </a:spcBef>
                        <a:spcAft>
                          <a:spcPts val="0"/>
                        </a:spcAft>
                      </a:pPr>
                      <a:r>
                        <a:rPr lang="es-MX" sz="1400" b="0" i="0" u="none" strike="noStrike">
                          <a:solidFill>
                            <a:srgbClr val="000000"/>
                          </a:solidFill>
                          <a:effectLst/>
                          <a:highlight>
                            <a:srgbClr val="FFFFFF"/>
                          </a:highlight>
                          <a:latin typeface="Arial" panose="020B0604020202020204" pitchFamily="34" charset="0"/>
                        </a:rPr>
                        <a:t>CHETUMAL</a:t>
                      </a:r>
                      <a:endParaRPr lang="es-MX" sz="1800">
                        <a:effectLst/>
                        <a:highlight>
                          <a:srgbClr val="FFFFFF"/>
                        </a:highlight>
                      </a:endParaRPr>
                    </a:p>
                  </a:txBody>
                  <a:tcPr marL="83577"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1200" b="0" i="0" u="none" strike="noStrike">
                          <a:solidFill>
                            <a:srgbClr val="212529"/>
                          </a:solidFill>
                          <a:effectLst/>
                          <a:latin typeface="Calibri" panose="020F0502020204030204" pitchFamily="34" charset="0"/>
                        </a:rPr>
                        <a:t>82</a:t>
                      </a:r>
                      <a:endParaRPr lang="es-MX" sz="1800">
                        <a:effectLs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200" b="0" i="0" u="none" strike="noStrike">
                          <a:solidFill>
                            <a:srgbClr val="212529"/>
                          </a:solidFill>
                          <a:effectLst/>
                          <a:latin typeface="Calibri" panose="020F0502020204030204" pitchFamily="34" charset="0"/>
                        </a:rPr>
                        <a:t>80</a:t>
                      </a:r>
                      <a:endParaRPr lang="es-MX" sz="1800">
                        <a:effectLs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200" b="0" i="0" u="none" strike="noStrike">
                          <a:solidFill>
                            <a:srgbClr val="212529"/>
                          </a:solidFill>
                          <a:effectLst/>
                          <a:latin typeface="Calibri" panose="020F0502020204030204" pitchFamily="34" charset="0"/>
                        </a:rPr>
                        <a:t>162</a:t>
                      </a:r>
                      <a:endParaRPr lang="es-MX" sz="1800">
                        <a:effectLs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3975735"/>
                  </a:ext>
                </a:extLst>
              </a:tr>
              <a:tr h="236614">
                <a:tc>
                  <a:txBody>
                    <a:bodyPr/>
                    <a:lstStyle/>
                    <a:p>
                      <a:pPr algn="ctr" rtl="0" fontAlgn="ctr">
                        <a:spcBef>
                          <a:spcPts val="0"/>
                        </a:spcBef>
                        <a:spcAft>
                          <a:spcPts val="0"/>
                        </a:spcAft>
                      </a:pPr>
                      <a:r>
                        <a:rPr lang="es-MX" sz="1400" b="0" i="0" u="none" strike="noStrike">
                          <a:solidFill>
                            <a:srgbClr val="000000"/>
                          </a:solidFill>
                          <a:effectLst/>
                          <a:highlight>
                            <a:srgbClr val="FFFFFF"/>
                          </a:highlight>
                          <a:latin typeface="Arial" panose="020B0604020202020204" pitchFamily="34" charset="0"/>
                        </a:rPr>
                        <a:t>CANCÚN</a:t>
                      </a:r>
                      <a:endParaRPr lang="es-MX" sz="1800">
                        <a:effectLst/>
                        <a:highlight>
                          <a:srgbClr val="FFFFFF"/>
                        </a:highlight>
                      </a:endParaRPr>
                    </a:p>
                  </a:txBody>
                  <a:tcPr marL="83577"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s-MX" sz="1200" b="0" i="0" u="none" strike="noStrike">
                          <a:solidFill>
                            <a:srgbClr val="212529"/>
                          </a:solidFill>
                          <a:effectLst/>
                          <a:latin typeface="Calibri" panose="020F0502020204030204" pitchFamily="34" charset="0"/>
                        </a:rPr>
                        <a:t>132</a:t>
                      </a:r>
                      <a:endParaRPr lang="es-MX" sz="1800">
                        <a:effectLs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200" b="0" i="0" u="none" strike="noStrike">
                          <a:solidFill>
                            <a:srgbClr val="212529"/>
                          </a:solidFill>
                          <a:effectLst/>
                          <a:latin typeface="Calibri" panose="020F0502020204030204" pitchFamily="34" charset="0"/>
                        </a:rPr>
                        <a:t>153</a:t>
                      </a:r>
                      <a:endParaRPr lang="es-MX" sz="1800">
                        <a:effectLs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200" b="0" i="0" u="none" strike="noStrike">
                          <a:solidFill>
                            <a:srgbClr val="212529"/>
                          </a:solidFill>
                          <a:effectLst/>
                          <a:latin typeface="Calibri" panose="020F0502020204030204" pitchFamily="34" charset="0"/>
                        </a:rPr>
                        <a:t>285</a:t>
                      </a:r>
                      <a:endParaRPr lang="es-MX" sz="1800">
                        <a:effectLs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4590013"/>
                  </a:ext>
                </a:extLst>
              </a:tr>
              <a:tr h="236614">
                <a:tc>
                  <a:txBody>
                    <a:bodyPr/>
                    <a:lstStyle/>
                    <a:p>
                      <a:pPr algn="ctr" rtl="0" fontAlgn="ctr">
                        <a:spcBef>
                          <a:spcPts val="0"/>
                        </a:spcBef>
                        <a:spcAft>
                          <a:spcPts val="0"/>
                        </a:spcAft>
                      </a:pPr>
                      <a:r>
                        <a:rPr lang="es-MX" sz="1400" b="0" i="0" u="none" strike="noStrike">
                          <a:solidFill>
                            <a:srgbClr val="000000"/>
                          </a:solidFill>
                          <a:effectLst/>
                          <a:latin typeface="Arial" panose="020B0604020202020204" pitchFamily="34" charset="0"/>
                        </a:rPr>
                        <a:t>PLAYA DEL CARMEN</a:t>
                      </a:r>
                      <a:endParaRPr lang="es-MX" sz="1800">
                        <a:effectLst/>
                      </a:endParaRPr>
                    </a:p>
                  </a:txBody>
                  <a:tcPr marL="83577"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200" b="0" i="0" u="none" strike="noStrike">
                          <a:solidFill>
                            <a:srgbClr val="212529"/>
                          </a:solidFill>
                          <a:effectLst/>
                          <a:latin typeface="Calibri" panose="020F0502020204030204" pitchFamily="34" charset="0"/>
                        </a:rPr>
                        <a:t>120</a:t>
                      </a:r>
                      <a:endParaRPr lang="es-MX" sz="1800">
                        <a:effectLs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200" b="0" i="0" u="none" strike="noStrike">
                          <a:solidFill>
                            <a:srgbClr val="212529"/>
                          </a:solidFill>
                          <a:effectLst/>
                          <a:latin typeface="Calibri" panose="020F0502020204030204" pitchFamily="34" charset="0"/>
                        </a:rPr>
                        <a:t>126</a:t>
                      </a:r>
                      <a:endParaRPr lang="es-MX" sz="1800">
                        <a:effectLs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200" b="0" i="0" u="none" strike="noStrike">
                          <a:solidFill>
                            <a:srgbClr val="212529"/>
                          </a:solidFill>
                          <a:effectLst/>
                          <a:latin typeface="Calibri" panose="020F0502020204030204" pitchFamily="34" charset="0"/>
                        </a:rPr>
                        <a:t>246</a:t>
                      </a:r>
                      <a:endParaRPr lang="es-MX" sz="1800">
                        <a:effectLs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5746451"/>
                  </a:ext>
                </a:extLst>
              </a:tr>
              <a:tr h="212773">
                <a:tc>
                  <a:txBody>
                    <a:bodyPr/>
                    <a:lstStyle/>
                    <a:p>
                      <a:pPr algn="ctr" rtl="0" fontAlgn="ctr">
                        <a:spcBef>
                          <a:spcPts val="0"/>
                        </a:spcBef>
                        <a:spcAft>
                          <a:spcPts val="0"/>
                        </a:spcAft>
                      </a:pPr>
                      <a:r>
                        <a:rPr lang="es-MX" sz="1200" b="1" i="0" u="none" strike="noStrike" dirty="0">
                          <a:solidFill>
                            <a:srgbClr val="000000"/>
                          </a:solidFill>
                          <a:effectLst/>
                          <a:highlight>
                            <a:srgbClr val="E6E28A"/>
                          </a:highlight>
                          <a:latin typeface="Arial Black" panose="020B0A04020102020204" pitchFamily="34" charset="0"/>
                        </a:rPr>
                        <a:t>TOTAL</a:t>
                      </a:r>
                      <a:endParaRPr lang="es-MX" sz="1800" dirty="0">
                        <a:effectLst/>
                        <a:highlight>
                          <a:srgbClr val="E6E28A"/>
                        </a:highligh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6E28A"/>
                    </a:solidFill>
                  </a:tcPr>
                </a:tc>
                <a:tc>
                  <a:txBody>
                    <a:bodyPr/>
                    <a:lstStyle/>
                    <a:p>
                      <a:pPr algn="ctr" rtl="0" fontAlgn="ctr">
                        <a:spcBef>
                          <a:spcPts val="0"/>
                        </a:spcBef>
                        <a:spcAft>
                          <a:spcPts val="0"/>
                        </a:spcAft>
                      </a:pPr>
                      <a:r>
                        <a:rPr lang="es-MX" sz="1200" b="1" i="0" u="none" strike="noStrike">
                          <a:solidFill>
                            <a:srgbClr val="212529"/>
                          </a:solidFill>
                          <a:effectLst/>
                          <a:highlight>
                            <a:srgbClr val="E6E28A"/>
                          </a:highlight>
                          <a:latin typeface="Calibri" panose="020F0502020204030204" pitchFamily="34" charset="0"/>
                        </a:rPr>
                        <a:t>334</a:t>
                      </a:r>
                      <a:endParaRPr lang="es-MX" sz="1800">
                        <a:effectLst/>
                        <a:highlight>
                          <a:srgbClr val="E6E28A"/>
                        </a:highligh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6E28A"/>
                    </a:solidFill>
                  </a:tcPr>
                </a:tc>
                <a:tc>
                  <a:txBody>
                    <a:bodyPr/>
                    <a:lstStyle/>
                    <a:p>
                      <a:pPr algn="ctr" rtl="0" fontAlgn="ctr">
                        <a:spcBef>
                          <a:spcPts val="0"/>
                        </a:spcBef>
                        <a:spcAft>
                          <a:spcPts val="0"/>
                        </a:spcAft>
                      </a:pPr>
                      <a:r>
                        <a:rPr lang="es-MX" sz="1200" b="1" i="0" u="none" strike="noStrike">
                          <a:solidFill>
                            <a:srgbClr val="212529"/>
                          </a:solidFill>
                          <a:effectLst/>
                          <a:highlight>
                            <a:srgbClr val="E6E28A"/>
                          </a:highlight>
                          <a:latin typeface="Calibri" panose="020F0502020204030204" pitchFamily="34" charset="0"/>
                        </a:rPr>
                        <a:t>359</a:t>
                      </a:r>
                      <a:endParaRPr lang="es-MX" sz="1800">
                        <a:effectLst/>
                        <a:highlight>
                          <a:srgbClr val="E6E28A"/>
                        </a:highligh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6E28A"/>
                    </a:solidFill>
                  </a:tcPr>
                </a:tc>
                <a:tc>
                  <a:txBody>
                    <a:bodyPr/>
                    <a:lstStyle/>
                    <a:p>
                      <a:pPr algn="ctr" rtl="0" fontAlgn="ctr">
                        <a:spcBef>
                          <a:spcPts val="0"/>
                        </a:spcBef>
                        <a:spcAft>
                          <a:spcPts val="0"/>
                        </a:spcAft>
                      </a:pPr>
                      <a:r>
                        <a:rPr lang="es-MX" sz="1200" b="1" i="0" u="none" strike="noStrike" dirty="0">
                          <a:solidFill>
                            <a:srgbClr val="212529"/>
                          </a:solidFill>
                          <a:effectLst/>
                          <a:highlight>
                            <a:srgbClr val="E6E28A"/>
                          </a:highlight>
                          <a:latin typeface="Calibri" panose="020F0502020204030204" pitchFamily="34" charset="0"/>
                        </a:rPr>
                        <a:t>693</a:t>
                      </a:r>
                      <a:endParaRPr lang="es-MX" sz="1800" dirty="0">
                        <a:effectLst/>
                        <a:highlight>
                          <a:srgbClr val="E6E28A"/>
                        </a:highlight>
                      </a:endParaRPr>
                    </a:p>
                  </a:txBody>
                  <a:tcPr marL="89149" marR="89149" marT="44575" marB="44575"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6E28A"/>
                    </a:solidFill>
                  </a:tcPr>
                </a:tc>
                <a:extLst>
                  <a:ext uri="{0D108BD9-81ED-4DB2-BD59-A6C34878D82A}">
                    <a16:rowId xmlns:a16="http://schemas.microsoft.com/office/drawing/2014/main" val="3285870099"/>
                  </a:ext>
                </a:extLst>
              </a:tr>
            </a:tbl>
          </a:graphicData>
        </a:graphic>
      </p:graphicFrame>
      <p:sp>
        <p:nvSpPr>
          <p:cNvPr id="16" name="Rectangle 1">
            <a:extLst>
              <a:ext uri="{FF2B5EF4-FFF2-40B4-BE49-F238E27FC236}">
                <a16:creationId xmlns:a16="http://schemas.microsoft.com/office/drawing/2014/main" id="{31E4DA30-B240-633A-89B9-63E508C70E5F}"/>
              </a:ext>
            </a:extLst>
          </p:cNvPr>
          <p:cNvSpPr>
            <a:spLocks noChangeArrowheads="1"/>
          </p:cNvSpPr>
          <p:nvPr/>
        </p:nvSpPr>
        <p:spPr bwMode="auto">
          <a:xfrm>
            <a:off x="912458" y="1132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7" name="Tabla 16">
            <a:extLst>
              <a:ext uri="{FF2B5EF4-FFF2-40B4-BE49-F238E27FC236}">
                <a16:creationId xmlns:a16="http://schemas.microsoft.com/office/drawing/2014/main" id="{BCFF6CB5-4D7D-71CB-89C3-3DC3208A21B6}"/>
              </a:ext>
            </a:extLst>
          </p:cNvPr>
          <p:cNvGraphicFramePr>
            <a:graphicFrameLocks noGrp="1"/>
          </p:cNvGraphicFramePr>
          <p:nvPr>
            <p:extLst>
              <p:ext uri="{D42A27DB-BD31-4B8C-83A1-F6EECF244321}">
                <p14:modId xmlns:p14="http://schemas.microsoft.com/office/powerpoint/2010/main" val="750824691"/>
              </p:ext>
            </p:extLst>
          </p:nvPr>
        </p:nvGraphicFramePr>
        <p:xfrm>
          <a:off x="814200" y="3878543"/>
          <a:ext cx="5534025" cy="335280"/>
        </p:xfrm>
        <a:graphic>
          <a:graphicData uri="http://schemas.openxmlformats.org/drawingml/2006/table">
            <a:tbl>
              <a:tblPr/>
              <a:tblGrid>
                <a:gridCol w="5534025">
                  <a:extLst>
                    <a:ext uri="{9D8B030D-6E8A-4147-A177-3AD203B41FA5}">
                      <a16:colId xmlns:a16="http://schemas.microsoft.com/office/drawing/2014/main" val="2449913333"/>
                    </a:ext>
                  </a:extLst>
                </a:gridCol>
              </a:tblGrid>
              <a:tr h="285750">
                <a:tc>
                  <a:txBody>
                    <a:bodyPr/>
                    <a:lstStyle/>
                    <a:p>
                      <a:pPr algn="ctr" rtl="0" fontAlgn="ctr">
                        <a:spcBef>
                          <a:spcPts val="0"/>
                        </a:spcBef>
                        <a:spcAft>
                          <a:spcPts val="0"/>
                        </a:spcAft>
                      </a:pPr>
                      <a:r>
                        <a:rPr lang="es-MX" sz="1600" b="1" i="0" u="none" strike="noStrike" dirty="0">
                          <a:solidFill>
                            <a:srgbClr val="FFFFFF"/>
                          </a:solidFill>
                          <a:effectLst/>
                          <a:highlight>
                            <a:srgbClr val="002060"/>
                          </a:highlight>
                          <a:latin typeface="Aharoni" panose="02010803020104030203" pitchFamily="2" charset="-79"/>
                          <a:cs typeface="Aharoni" panose="02010803020104030203" pitchFamily="2" charset="-79"/>
                        </a:rPr>
                        <a:t>Bachillerato modular </a:t>
                      </a:r>
                      <a:endParaRPr lang="es-MX" dirty="0">
                        <a:effectLst/>
                        <a:highlight>
                          <a:srgbClr val="002060"/>
                        </a:highlight>
                      </a:endParaRPr>
                    </a:p>
                  </a:txBody>
                  <a:tcPr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892324800"/>
                  </a:ext>
                </a:extLst>
              </a:tr>
            </a:tbl>
          </a:graphicData>
        </a:graphic>
      </p:graphicFrame>
      <p:sp>
        <p:nvSpPr>
          <p:cNvPr id="18" name="Rectangle 2">
            <a:extLst>
              <a:ext uri="{FF2B5EF4-FFF2-40B4-BE49-F238E27FC236}">
                <a16:creationId xmlns:a16="http://schemas.microsoft.com/office/drawing/2014/main" id="{AF373627-2B9F-6C4A-E9E7-7AEEBDED64BF}"/>
              </a:ext>
            </a:extLst>
          </p:cNvPr>
          <p:cNvSpPr>
            <a:spLocks noChangeArrowheads="1"/>
          </p:cNvSpPr>
          <p:nvPr/>
        </p:nvSpPr>
        <p:spPr bwMode="auto">
          <a:xfrm>
            <a:off x="1646238" y="4129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9" name="Tabla 18">
            <a:extLst>
              <a:ext uri="{FF2B5EF4-FFF2-40B4-BE49-F238E27FC236}">
                <a16:creationId xmlns:a16="http://schemas.microsoft.com/office/drawing/2014/main" id="{0B2381E2-654A-0F0A-6B1B-C337AE209FD0}"/>
              </a:ext>
            </a:extLst>
          </p:cNvPr>
          <p:cNvGraphicFramePr>
            <a:graphicFrameLocks noGrp="1"/>
          </p:cNvGraphicFramePr>
          <p:nvPr>
            <p:extLst>
              <p:ext uri="{D42A27DB-BD31-4B8C-83A1-F6EECF244321}">
                <p14:modId xmlns:p14="http://schemas.microsoft.com/office/powerpoint/2010/main" val="1549859853"/>
              </p:ext>
            </p:extLst>
          </p:nvPr>
        </p:nvGraphicFramePr>
        <p:xfrm>
          <a:off x="827584" y="4221088"/>
          <a:ext cx="5543550" cy="2560320"/>
        </p:xfrm>
        <a:graphic>
          <a:graphicData uri="http://schemas.openxmlformats.org/drawingml/2006/table">
            <a:tbl>
              <a:tblPr/>
              <a:tblGrid>
                <a:gridCol w="2047875">
                  <a:extLst>
                    <a:ext uri="{9D8B030D-6E8A-4147-A177-3AD203B41FA5}">
                      <a16:colId xmlns:a16="http://schemas.microsoft.com/office/drawing/2014/main" val="4112800133"/>
                    </a:ext>
                  </a:extLst>
                </a:gridCol>
                <a:gridCol w="1057275">
                  <a:extLst>
                    <a:ext uri="{9D8B030D-6E8A-4147-A177-3AD203B41FA5}">
                      <a16:colId xmlns:a16="http://schemas.microsoft.com/office/drawing/2014/main" val="3739546115"/>
                    </a:ext>
                  </a:extLst>
                </a:gridCol>
                <a:gridCol w="990600">
                  <a:extLst>
                    <a:ext uri="{9D8B030D-6E8A-4147-A177-3AD203B41FA5}">
                      <a16:colId xmlns:a16="http://schemas.microsoft.com/office/drawing/2014/main" val="3402907490"/>
                    </a:ext>
                  </a:extLst>
                </a:gridCol>
                <a:gridCol w="1447800">
                  <a:extLst>
                    <a:ext uri="{9D8B030D-6E8A-4147-A177-3AD203B41FA5}">
                      <a16:colId xmlns:a16="http://schemas.microsoft.com/office/drawing/2014/main" val="769093072"/>
                    </a:ext>
                  </a:extLst>
                </a:gridCol>
              </a:tblGrid>
              <a:tr h="323850">
                <a:tc>
                  <a:txBody>
                    <a:bodyPr/>
                    <a:lstStyle/>
                    <a:p>
                      <a:pPr algn="ctr" rtl="0" fontAlgn="ctr">
                        <a:spcBef>
                          <a:spcPts val="0"/>
                        </a:spcBef>
                        <a:spcAft>
                          <a:spcPts val="0"/>
                        </a:spcAft>
                      </a:pPr>
                      <a:r>
                        <a:rPr lang="es-MX" sz="1100" b="1" i="0" u="none" strike="noStrike">
                          <a:solidFill>
                            <a:srgbClr val="000000"/>
                          </a:solidFill>
                          <a:effectLst/>
                          <a:highlight>
                            <a:srgbClr val="D6DCE4"/>
                          </a:highlight>
                          <a:latin typeface="Arial" panose="020B0604020202020204" pitchFamily="34" charset="0"/>
                        </a:rPr>
                        <a:t>SEDES</a:t>
                      </a:r>
                      <a:endParaRPr lang="es-MX">
                        <a:effectLst/>
                        <a:highlight>
                          <a:srgbClr val="D6DCE4"/>
                        </a:highligh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6DCE4"/>
                    </a:solidFill>
                  </a:tcPr>
                </a:tc>
                <a:tc>
                  <a:txBody>
                    <a:bodyPr/>
                    <a:lstStyle/>
                    <a:p>
                      <a:pPr algn="ctr" rtl="0" fontAlgn="ctr">
                        <a:spcBef>
                          <a:spcPts val="0"/>
                        </a:spcBef>
                        <a:spcAft>
                          <a:spcPts val="0"/>
                        </a:spcAft>
                      </a:pPr>
                      <a:r>
                        <a:rPr lang="es-MX" sz="1100" b="1" i="0" u="none" strike="noStrike">
                          <a:solidFill>
                            <a:srgbClr val="000000"/>
                          </a:solidFill>
                          <a:effectLst/>
                          <a:highlight>
                            <a:srgbClr val="D6DCE4"/>
                          </a:highlight>
                          <a:latin typeface="Arial" panose="020B0604020202020204" pitchFamily="34" charset="0"/>
                        </a:rPr>
                        <a:t>REINSCRITOS</a:t>
                      </a:r>
                      <a:endParaRPr lang="es-MX">
                        <a:effectLst/>
                        <a:highlight>
                          <a:srgbClr val="D6DCE4"/>
                        </a:highligh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6DCE4"/>
                    </a:solidFill>
                  </a:tcPr>
                </a:tc>
                <a:tc>
                  <a:txBody>
                    <a:bodyPr/>
                    <a:lstStyle/>
                    <a:p>
                      <a:pPr algn="ctr" rtl="0" fontAlgn="ctr">
                        <a:spcBef>
                          <a:spcPts val="0"/>
                        </a:spcBef>
                        <a:spcAft>
                          <a:spcPts val="0"/>
                        </a:spcAft>
                      </a:pPr>
                      <a:r>
                        <a:rPr lang="es-MX" sz="1100" b="1" i="0" u="none" strike="noStrike">
                          <a:solidFill>
                            <a:srgbClr val="000000"/>
                          </a:solidFill>
                          <a:effectLst/>
                          <a:highlight>
                            <a:srgbClr val="D6DCE4"/>
                          </a:highlight>
                          <a:latin typeface="Arial" panose="020B0604020202020204" pitchFamily="34" charset="0"/>
                        </a:rPr>
                        <a:t>NUEVO INGRESO</a:t>
                      </a:r>
                      <a:endParaRPr lang="es-MX">
                        <a:effectLst/>
                        <a:highlight>
                          <a:srgbClr val="D6DCE4"/>
                        </a:highligh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6DCE4"/>
                    </a:solidFill>
                  </a:tcPr>
                </a:tc>
                <a:tc>
                  <a:txBody>
                    <a:bodyPr/>
                    <a:lstStyle/>
                    <a:p>
                      <a:pPr algn="ctr" rtl="0" fontAlgn="ctr">
                        <a:spcBef>
                          <a:spcPts val="0"/>
                        </a:spcBef>
                        <a:spcAft>
                          <a:spcPts val="0"/>
                        </a:spcAft>
                      </a:pPr>
                      <a:r>
                        <a:rPr lang="es-MX" sz="1100" b="1" i="0" u="none" strike="noStrike" dirty="0">
                          <a:solidFill>
                            <a:srgbClr val="000000"/>
                          </a:solidFill>
                          <a:effectLst/>
                          <a:highlight>
                            <a:srgbClr val="D6DCE4"/>
                          </a:highlight>
                          <a:latin typeface="Arial" panose="020B0604020202020204" pitchFamily="34" charset="0"/>
                        </a:rPr>
                        <a:t>TOTAL</a:t>
                      </a:r>
                      <a:endParaRPr lang="es-MX" dirty="0">
                        <a:effectLst/>
                        <a:highlight>
                          <a:srgbClr val="D6DCE4"/>
                        </a:highligh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269722407"/>
                  </a:ext>
                </a:extLst>
              </a:tr>
              <a:tr h="304800">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PUERTO AVENTURAS</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58</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96</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154</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6763084"/>
                  </a:ext>
                </a:extLst>
              </a:tr>
              <a:tr h="304800">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PLAYA DEL CARMEN</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282</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295</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577</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4596692"/>
                  </a:ext>
                </a:extLst>
              </a:tr>
              <a:tr h="304800">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COZUMEL</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75</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74</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149</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1107762"/>
                  </a:ext>
                </a:extLst>
              </a:tr>
              <a:tr h="304800">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CANCÚN UNO</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217</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290</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507</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013954"/>
                  </a:ext>
                </a:extLst>
              </a:tr>
              <a:tr h="304800">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CANCÚN DOS</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196</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303</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499</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7489127"/>
                  </a:ext>
                </a:extLst>
              </a:tr>
              <a:tr h="304800">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CANCÚN CUATRO</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122</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263</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s-MX" sz="1100" b="0" i="0" u="none" strike="noStrike">
                          <a:solidFill>
                            <a:srgbClr val="000000"/>
                          </a:solidFill>
                          <a:effectLst/>
                          <a:latin typeface="Calibri" panose="020F0502020204030204" pitchFamily="34" charset="0"/>
                        </a:rPr>
                        <a:t>385</a:t>
                      </a:r>
                      <a:endParaRPr lang="es-MX">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581506"/>
                  </a:ext>
                </a:extLst>
              </a:tr>
              <a:tr h="276225">
                <a:tc>
                  <a:txBody>
                    <a:bodyPr/>
                    <a:lstStyle/>
                    <a:p>
                      <a:pPr algn="ctr" rtl="0" fontAlgn="ctr">
                        <a:spcBef>
                          <a:spcPts val="0"/>
                        </a:spcBef>
                        <a:spcAft>
                          <a:spcPts val="0"/>
                        </a:spcAft>
                      </a:pPr>
                      <a:r>
                        <a:rPr lang="es-MX" sz="1400" b="1" i="0" u="none" strike="noStrike">
                          <a:solidFill>
                            <a:srgbClr val="000000"/>
                          </a:solidFill>
                          <a:effectLst/>
                          <a:highlight>
                            <a:srgbClr val="E7E6E6"/>
                          </a:highlight>
                          <a:latin typeface="Calibri" panose="020F0502020204030204" pitchFamily="34" charset="0"/>
                        </a:rPr>
                        <a:t>TOTAL</a:t>
                      </a:r>
                      <a:endParaRPr lang="es-MX">
                        <a:effectLst/>
                        <a:highlight>
                          <a:srgbClr val="E7E6E6"/>
                        </a:highligh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7E6E6"/>
                    </a:solidFill>
                  </a:tcPr>
                </a:tc>
                <a:tc>
                  <a:txBody>
                    <a:bodyPr/>
                    <a:lstStyle/>
                    <a:p>
                      <a:pPr algn="ctr" rtl="0" fontAlgn="ctr">
                        <a:spcBef>
                          <a:spcPts val="0"/>
                        </a:spcBef>
                        <a:spcAft>
                          <a:spcPts val="0"/>
                        </a:spcAft>
                      </a:pPr>
                      <a:r>
                        <a:rPr lang="es-MX" sz="1400" b="1" i="0" u="none" strike="noStrike">
                          <a:solidFill>
                            <a:srgbClr val="000000"/>
                          </a:solidFill>
                          <a:effectLst/>
                          <a:highlight>
                            <a:srgbClr val="E7E6E6"/>
                          </a:highlight>
                          <a:latin typeface="Calibri" panose="020F0502020204030204" pitchFamily="34" charset="0"/>
                        </a:rPr>
                        <a:t>950</a:t>
                      </a:r>
                      <a:endParaRPr lang="es-MX">
                        <a:effectLst/>
                        <a:highlight>
                          <a:srgbClr val="E7E6E6"/>
                        </a:highligh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7E6E6"/>
                    </a:solidFill>
                  </a:tcPr>
                </a:tc>
                <a:tc>
                  <a:txBody>
                    <a:bodyPr/>
                    <a:lstStyle/>
                    <a:p>
                      <a:pPr algn="ctr" rtl="0" fontAlgn="ctr">
                        <a:spcBef>
                          <a:spcPts val="0"/>
                        </a:spcBef>
                        <a:spcAft>
                          <a:spcPts val="0"/>
                        </a:spcAft>
                      </a:pPr>
                      <a:r>
                        <a:rPr lang="es-MX" sz="1400" b="1" i="0" u="none" strike="noStrike">
                          <a:solidFill>
                            <a:srgbClr val="000000"/>
                          </a:solidFill>
                          <a:effectLst/>
                          <a:highlight>
                            <a:srgbClr val="E7E6E6"/>
                          </a:highlight>
                          <a:latin typeface="Calibri" panose="020F0502020204030204" pitchFamily="34" charset="0"/>
                        </a:rPr>
                        <a:t>1321</a:t>
                      </a:r>
                      <a:endParaRPr lang="es-MX">
                        <a:effectLst/>
                        <a:highlight>
                          <a:srgbClr val="E7E6E6"/>
                        </a:highligh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7E6E6"/>
                    </a:solidFill>
                  </a:tcPr>
                </a:tc>
                <a:tc>
                  <a:txBody>
                    <a:bodyPr/>
                    <a:lstStyle/>
                    <a:p>
                      <a:pPr algn="ctr" rtl="0" fontAlgn="ctr">
                        <a:spcBef>
                          <a:spcPts val="0"/>
                        </a:spcBef>
                        <a:spcAft>
                          <a:spcPts val="0"/>
                        </a:spcAft>
                      </a:pPr>
                      <a:r>
                        <a:rPr lang="es-MX" sz="1400" b="1" i="0" u="none" strike="noStrike" dirty="0">
                          <a:solidFill>
                            <a:srgbClr val="000000"/>
                          </a:solidFill>
                          <a:effectLst/>
                          <a:highlight>
                            <a:srgbClr val="E7E6E6"/>
                          </a:highlight>
                          <a:latin typeface="Calibri" panose="020F0502020204030204" pitchFamily="34" charset="0"/>
                        </a:rPr>
                        <a:t>2271</a:t>
                      </a:r>
                      <a:endParaRPr lang="es-MX" dirty="0">
                        <a:effectLst/>
                        <a:highlight>
                          <a:srgbClr val="E7E6E6"/>
                        </a:highligh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84776150"/>
                  </a:ext>
                </a:extLst>
              </a:tr>
            </a:tbl>
          </a:graphicData>
        </a:graphic>
      </p:graphicFrame>
      <p:sp>
        <p:nvSpPr>
          <p:cNvPr id="20" name="Rectangle 3">
            <a:extLst>
              <a:ext uri="{FF2B5EF4-FFF2-40B4-BE49-F238E27FC236}">
                <a16:creationId xmlns:a16="http://schemas.microsoft.com/office/drawing/2014/main" id="{15D878C8-6BCF-D070-4D4C-243C7EBCD83E}"/>
              </a:ext>
            </a:extLst>
          </p:cNvPr>
          <p:cNvSpPr>
            <a:spLocks noChangeArrowheads="1"/>
          </p:cNvSpPr>
          <p:nvPr/>
        </p:nvSpPr>
        <p:spPr bwMode="auto">
          <a:xfrm>
            <a:off x="1636712" y="45869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539185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5100</TotalTime>
  <Words>1310</Words>
  <Application>Microsoft Office PowerPoint</Application>
  <PresentationFormat>Presentación en pantalla (4:3)</PresentationFormat>
  <Paragraphs>1048</Paragraphs>
  <Slides>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vt:i4>
      </vt:variant>
    </vt:vector>
  </HeadingPairs>
  <TitlesOfParts>
    <vt:vector size="13" baseType="lpstr">
      <vt:lpstr>Aharoni</vt:lpstr>
      <vt:lpstr>Arial</vt:lpstr>
      <vt:lpstr>Arial Black</vt:lpstr>
      <vt:lpstr>Calibri</vt:lpstr>
      <vt:lpstr>Tw Cen MT</vt:lpstr>
      <vt:lpstr>Tw Cen MT Condensed</vt:lpstr>
      <vt:lpstr>Wingdings 3</vt:lpstr>
      <vt:lpstr>Integral</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BACHILLERATO MODULAR</dc:title>
  <dc:creator>Angel</dc:creator>
  <cp:lastModifiedBy>karen canto martin</cp:lastModifiedBy>
  <cp:revision>343</cp:revision>
  <cp:lastPrinted>2024-05-02T15:31:44Z</cp:lastPrinted>
  <dcterms:created xsi:type="dcterms:W3CDTF">2021-02-19T19:53:30Z</dcterms:created>
  <dcterms:modified xsi:type="dcterms:W3CDTF">2024-10-15T21:01:08Z</dcterms:modified>
</cp:coreProperties>
</file>